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9"/>
  </p:notesMasterIdLst>
  <p:sldIdLst>
    <p:sldId id="267" r:id="rId2"/>
    <p:sldId id="355" r:id="rId3"/>
    <p:sldId id="354" r:id="rId4"/>
    <p:sldId id="353" r:id="rId5"/>
    <p:sldId id="350" r:id="rId6"/>
    <p:sldId id="356" r:id="rId7"/>
    <p:sldId id="277" r:id="rId8"/>
  </p:sldIdLst>
  <p:sldSz cx="9144000" cy="6858000" type="screen4x3"/>
  <p:notesSz cx="6858000" cy="9144000"/>
  <p:embeddedFontLst>
    <p:embeddedFont>
      <p:font typeface="Franklin Gothic Book" panose="020B0503020102020204" pitchFamily="34" charset="0"/>
      <p:regular r:id="rId10"/>
      <p:italic r:id="rId11"/>
    </p:embeddedFont>
    <p:embeddedFont>
      <p:font typeface="Franklin Gothic Medium" panose="020B0603020102020204" pitchFamily="34" charset="0"/>
      <p:regular r:id="rId12"/>
      <p:italic r:id="rId13"/>
    </p:embeddedFont>
    <p:embeddedFont>
      <p:font typeface="Franklin Gothic Medium Cond" panose="020B0606030402020204" pitchFamily="34" charset="0"/>
      <p:regular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9A840C-F9D6-B589-59D7-152F40CDE641}" name="Anna Bajszczak" initials="AB" userId="S::abajszcz@purdue.edu::7f31ff06-657c-47f3-b7ad-bbf4c8112b8e" providerId="AD"/>
  <p188:author id="{0B96DBE3-07E4-FFED-CC8E-234577066A12}" name="Garrett Ivan Colon" initials="GC" userId="S::colon15@purdue.edu::08931b8d-2be0-4395-bfb4-580d8599416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1D11"/>
    <a:srgbClr val="CFB991"/>
    <a:srgbClr val="6F72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4989F-2E39-4BE8-53A5-7929A19765C9}" v="107" dt="2026-01-09T06:02:04.041"/>
    <p1510:client id="{1B0B8B9F-49BA-E7CC-3BAE-B299D48D9440}" v="1213" dt="2026-01-08T18:39:38.134"/>
    <p1510:client id="{1C02338F-F587-264C-8174-A51D390C523F}" v="4560" dt="2026-01-09T16:11:20.658"/>
    <p1510:client id="{211E8D26-A687-4E4F-59F8-D99D991802CC}" v="478" dt="2026-01-09T12:21:05.664"/>
    <p1510:client id="{6F733C47-0D13-1107-6E17-11D9715D53F5}" v="72" dt="2026-01-09T16:42:49.478"/>
    <p1510:client id="{922C71CB-4D6D-472A-A533-EE2B03FD1820}" v="211" dt="2026-01-09T15:35:51.599"/>
    <p1510:client id="{93FA28ED-5A10-7605-079D-F9CEAFD6A4FF}" v="175" dt="2026-01-08T16:52:43.266"/>
    <p1510:client id="{A545395E-A9D0-8191-EB0B-482CCB17021C}" v="8" dt="2026-01-08T20:34:56.612"/>
    <p1510:client id="{A560D159-965D-DCED-6360-1ABC172BCDAC}" v="40" dt="2026-01-08T20:58:34.455"/>
    <p1510:client id="{AFB2F44F-F450-AE58-AEA0-4685474A2B60}" v="1149" dt="2026-01-08T22:37:29.162"/>
    <p1510:client id="{C0000E5D-C345-D62E-92B0-822F389DDC18}" v="533" dt="2026-01-09T16:35:47.9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4" d="100"/>
          <a:sy n="74" d="100"/>
        </p:scale>
        <p:origin x="60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CC11E2-E25F-434D-BC0C-3BEA4118C3FA}" type="doc">
      <dgm:prSet loTypeId="urn:microsoft.com/office/officeart/2008/layout/VerticalCurved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1F1468-D203-6749-93B4-BC608DACA55F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Font typeface="Wingdings" pitchFamily="2" charset="2"/>
            <a:buAutoNum type="arabicPeriod"/>
          </a:pPr>
          <a:r>
            <a:rPr lang="en-US" sz="2000"/>
            <a:t>Group Brainstorming Board</a:t>
          </a:r>
        </a:p>
      </dgm:t>
    </dgm:pt>
    <dgm:pt modelId="{89654F10-D085-7244-A150-CE524851EB95}" type="parTrans" cxnId="{A9C74F60-9639-264B-8899-ED2257B69D56}">
      <dgm:prSet/>
      <dgm:spPr/>
      <dgm:t>
        <a:bodyPr/>
        <a:lstStyle/>
        <a:p>
          <a:endParaRPr lang="en-US"/>
        </a:p>
      </dgm:t>
    </dgm:pt>
    <dgm:pt modelId="{6D9EAE2A-110B-4C48-8A71-C9433D89CFB0}" type="sibTrans" cxnId="{A9C74F60-9639-264B-8899-ED2257B69D56}">
      <dgm:prSet/>
      <dgm:spPr/>
      <dgm:t>
        <a:bodyPr/>
        <a:lstStyle/>
        <a:p>
          <a:endParaRPr lang="en-US"/>
        </a:p>
      </dgm:t>
    </dgm:pt>
    <dgm:pt modelId="{D046B702-FC8D-F64C-8508-233A7607811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 rtl="0">
            <a:buAutoNum type="arabicPeriod"/>
          </a:pPr>
          <a:r>
            <a:rPr lang="en-US" sz="2000"/>
            <a:t>Rethinking &amp;</a:t>
          </a:r>
          <a:r>
            <a:rPr lang="en-US" sz="2000" b="0"/>
            <a:t> </a:t>
          </a:r>
          <a:r>
            <a:rPr lang="en-US" sz="2000" b="0">
              <a:solidFill>
                <a:schemeClr val="bg1"/>
              </a:solidFill>
              <a:latin typeface="+mn-lt"/>
              <a:ea typeface="Calibri"/>
              <a:cs typeface="Calibri"/>
            </a:rPr>
            <a:t>Revising Team</a:t>
          </a:r>
          <a:r>
            <a:rPr lang="en-US" sz="2000" b="0">
              <a:latin typeface="+mn-lt"/>
            </a:rPr>
            <a:t> Values</a:t>
          </a:r>
          <a:endParaRPr lang="en-US" sz="2000" b="0">
            <a:latin typeface="+mn-lt"/>
            <a:ea typeface="Calibri"/>
            <a:cs typeface="Calibri"/>
          </a:endParaRPr>
        </a:p>
      </dgm:t>
    </dgm:pt>
    <dgm:pt modelId="{45569EC1-4AF5-9448-9B1F-787DB3CD1EEB}" type="parTrans" cxnId="{31000E01-0F10-D941-BD69-63B3D0D3D821}">
      <dgm:prSet/>
      <dgm:spPr/>
      <dgm:t>
        <a:bodyPr/>
        <a:lstStyle/>
        <a:p>
          <a:endParaRPr lang="en-US"/>
        </a:p>
      </dgm:t>
    </dgm:pt>
    <dgm:pt modelId="{7943BA3F-F1BB-F34C-AF38-9857743C8C10}" type="sibTrans" cxnId="{31000E01-0F10-D941-BD69-63B3D0D3D821}">
      <dgm:prSet/>
      <dgm:spPr/>
      <dgm:t>
        <a:bodyPr/>
        <a:lstStyle/>
        <a:p>
          <a:endParaRPr lang="en-US"/>
        </a:p>
      </dgm:t>
    </dgm:pt>
    <dgm:pt modelId="{7D3E2309-CD3C-CD43-B405-90E5D5A2692D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AutoNum type="arabicPeriod"/>
          </a:pPr>
          <a:r>
            <a:rPr lang="en-US" sz="2000" b="0">
              <a:latin typeface="+mn-lt"/>
              <a:ea typeface="+mn-lt"/>
              <a:cs typeface="+mn-lt"/>
            </a:rPr>
            <a:t>Peer-to-peer Accountability</a:t>
          </a:r>
          <a:endParaRPr lang="en-US" sz="2000"/>
        </a:p>
      </dgm:t>
    </dgm:pt>
    <dgm:pt modelId="{C00850FF-8B65-1745-8DB2-8BDB3419A187}" type="parTrans" cxnId="{9033F3F0-DFA6-664A-9D49-C96CE86E5E35}">
      <dgm:prSet/>
      <dgm:spPr/>
      <dgm:t>
        <a:bodyPr/>
        <a:lstStyle/>
        <a:p>
          <a:endParaRPr lang="en-US"/>
        </a:p>
      </dgm:t>
    </dgm:pt>
    <dgm:pt modelId="{C9B59249-1CCC-C94F-A56D-5574A8640D81}" type="sibTrans" cxnId="{9033F3F0-DFA6-664A-9D49-C96CE86E5E35}">
      <dgm:prSet/>
      <dgm:spPr/>
      <dgm:t>
        <a:bodyPr/>
        <a:lstStyle/>
        <a:p>
          <a:endParaRPr lang="en-US"/>
        </a:p>
      </dgm:t>
    </dgm:pt>
    <dgm:pt modelId="{838F32D5-3979-A64B-ACB0-FC63A681F177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rtl="0">
            <a:buAutoNum type="arabicPeriod"/>
          </a:pPr>
          <a:r>
            <a:rPr lang="en-US" sz="2000" b="0">
              <a:solidFill>
                <a:schemeClr val="bg1"/>
              </a:solidFill>
              <a:latin typeface="+mn-lt"/>
              <a:ea typeface="+mn-lt"/>
              <a:cs typeface="+mn-lt"/>
            </a:rPr>
            <a:t>Defining Accountability Protocols</a:t>
          </a:r>
        </a:p>
      </dgm:t>
    </dgm:pt>
    <dgm:pt modelId="{5500639D-B7C0-E242-8222-4A6F4FEF3E1C}" type="parTrans" cxnId="{30862F72-3121-1349-B111-E3FD9313EB94}">
      <dgm:prSet/>
      <dgm:spPr/>
      <dgm:t>
        <a:bodyPr/>
        <a:lstStyle/>
        <a:p>
          <a:endParaRPr lang="en-US"/>
        </a:p>
      </dgm:t>
    </dgm:pt>
    <dgm:pt modelId="{6E48F630-0DD3-6B46-8F16-37D69D6DAE1F}" type="sibTrans" cxnId="{30862F72-3121-1349-B111-E3FD9313EB94}">
      <dgm:prSet/>
      <dgm:spPr/>
      <dgm:t>
        <a:bodyPr/>
        <a:lstStyle/>
        <a:p>
          <a:endParaRPr lang="en-US"/>
        </a:p>
      </dgm:t>
    </dgm:pt>
    <dgm:pt modelId="{33CF0309-904C-4B45-B278-92698ED4A831}" type="pres">
      <dgm:prSet presAssocID="{01CC11E2-E25F-434D-BC0C-3BEA4118C3FA}" presName="Name0" presStyleCnt="0">
        <dgm:presLayoutVars>
          <dgm:chMax val="7"/>
          <dgm:chPref val="7"/>
          <dgm:dir/>
        </dgm:presLayoutVars>
      </dgm:prSet>
      <dgm:spPr/>
    </dgm:pt>
    <dgm:pt modelId="{FC84575D-B38E-B541-A95B-456CB650EB2A}" type="pres">
      <dgm:prSet presAssocID="{01CC11E2-E25F-434D-BC0C-3BEA4118C3FA}" presName="Name1" presStyleCnt="0"/>
      <dgm:spPr/>
    </dgm:pt>
    <dgm:pt modelId="{0B3FE0D0-F84E-914D-95CE-EA9C3B372F66}" type="pres">
      <dgm:prSet presAssocID="{01CC11E2-E25F-434D-BC0C-3BEA4118C3FA}" presName="cycle" presStyleCnt="0"/>
      <dgm:spPr/>
    </dgm:pt>
    <dgm:pt modelId="{5DDA1590-2437-C547-AFED-91087F3F99F1}" type="pres">
      <dgm:prSet presAssocID="{01CC11E2-E25F-434D-BC0C-3BEA4118C3FA}" presName="srcNode" presStyleLbl="node1" presStyleIdx="0" presStyleCnt="4"/>
      <dgm:spPr/>
    </dgm:pt>
    <dgm:pt modelId="{B6A5BA46-F045-AB41-9A7E-41EFE6371059}" type="pres">
      <dgm:prSet presAssocID="{01CC11E2-E25F-434D-BC0C-3BEA4118C3FA}" presName="conn" presStyleLbl="parChTrans1D2" presStyleIdx="0" presStyleCnt="1"/>
      <dgm:spPr/>
    </dgm:pt>
    <dgm:pt modelId="{F40B7E4A-4126-864A-8F21-9397E39DDD93}" type="pres">
      <dgm:prSet presAssocID="{01CC11E2-E25F-434D-BC0C-3BEA4118C3FA}" presName="extraNode" presStyleLbl="node1" presStyleIdx="0" presStyleCnt="4"/>
      <dgm:spPr/>
    </dgm:pt>
    <dgm:pt modelId="{8253D5D3-DB25-7B4D-98E4-9DDDCCBA056A}" type="pres">
      <dgm:prSet presAssocID="{01CC11E2-E25F-434D-BC0C-3BEA4118C3FA}" presName="dstNode" presStyleLbl="node1" presStyleIdx="0" presStyleCnt="4"/>
      <dgm:spPr/>
    </dgm:pt>
    <dgm:pt modelId="{C46BEB28-C4D8-4442-9E6F-B6C7D5BE82C2}" type="pres">
      <dgm:prSet presAssocID="{BB1F1468-D203-6749-93B4-BC608DACA55F}" presName="text_1" presStyleLbl="node1" presStyleIdx="0" presStyleCnt="4">
        <dgm:presLayoutVars>
          <dgm:bulletEnabled val="1"/>
        </dgm:presLayoutVars>
      </dgm:prSet>
      <dgm:spPr/>
    </dgm:pt>
    <dgm:pt modelId="{CA204367-0E73-594C-B618-A6D4E80F1D7B}" type="pres">
      <dgm:prSet presAssocID="{BB1F1468-D203-6749-93B4-BC608DACA55F}" presName="accent_1" presStyleCnt="0"/>
      <dgm:spPr/>
    </dgm:pt>
    <dgm:pt modelId="{F316230C-3EC6-064C-B6D1-B935D52F58FD}" type="pres">
      <dgm:prSet presAssocID="{BB1F1468-D203-6749-93B4-BC608DACA55F}" presName="accentRepeatNode" presStyleLbl="solidFgAcc1" presStyleIdx="0" presStyleCnt="4"/>
      <dgm:spPr/>
    </dgm:pt>
    <dgm:pt modelId="{027C7658-EEA6-E144-8DA1-6CD9BF54019C}" type="pres">
      <dgm:prSet presAssocID="{D046B702-FC8D-F64C-8508-233A76078119}" presName="text_2" presStyleLbl="node1" presStyleIdx="1" presStyleCnt="4">
        <dgm:presLayoutVars>
          <dgm:bulletEnabled val="1"/>
        </dgm:presLayoutVars>
      </dgm:prSet>
      <dgm:spPr/>
    </dgm:pt>
    <dgm:pt modelId="{1A2F3D99-120F-F449-8409-0143CD659E2A}" type="pres">
      <dgm:prSet presAssocID="{D046B702-FC8D-F64C-8508-233A76078119}" presName="accent_2" presStyleCnt="0"/>
      <dgm:spPr/>
    </dgm:pt>
    <dgm:pt modelId="{9727EE53-3799-6F4A-BCEE-269F393DFA26}" type="pres">
      <dgm:prSet presAssocID="{D046B702-FC8D-F64C-8508-233A76078119}" presName="accentRepeatNode" presStyleLbl="solidFgAcc1" presStyleIdx="1" presStyleCnt="4"/>
      <dgm:spPr/>
    </dgm:pt>
    <dgm:pt modelId="{B986A069-AC59-4F56-9D6F-B4EE165029DC}" type="pres">
      <dgm:prSet presAssocID="{7D3E2309-CD3C-CD43-B405-90E5D5A2692D}" presName="text_3" presStyleLbl="node1" presStyleIdx="2" presStyleCnt="4">
        <dgm:presLayoutVars>
          <dgm:bulletEnabled val="1"/>
        </dgm:presLayoutVars>
      </dgm:prSet>
      <dgm:spPr/>
    </dgm:pt>
    <dgm:pt modelId="{48C9207E-1F6B-4C16-AA87-85689815E8CC}" type="pres">
      <dgm:prSet presAssocID="{7D3E2309-CD3C-CD43-B405-90E5D5A2692D}" presName="accent_3" presStyleCnt="0"/>
      <dgm:spPr/>
    </dgm:pt>
    <dgm:pt modelId="{ECFB5988-F984-F54F-B24F-BE1FDD0600AD}" type="pres">
      <dgm:prSet presAssocID="{7D3E2309-CD3C-CD43-B405-90E5D5A2692D}" presName="accentRepeatNode" presStyleLbl="solidFgAcc1" presStyleIdx="2" presStyleCnt="4"/>
      <dgm:spPr/>
    </dgm:pt>
    <dgm:pt modelId="{2424BED8-5AA2-4B3D-8052-EEC419CF38F7}" type="pres">
      <dgm:prSet presAssocID="{838F32D5-3979-A64B-ACB0-FC63A681F177}" presName="text_4" presStyleLbl="node1" presStyleIdx="3" presStyleCnt="4">
        <dgm:presLayoutVars>
          <dgm:bulletEnabled val="1"/>
        </dgm:presLayoutVars>
      </dgm:prSet>
      <dgm:spPr/>
    </dgm:pt>
    <dgm:pt modelId="{C8A391DF-2D30-4BD8-B417-B92B68DFE16D}" type="pres">
      <dgm:prSet presAssocID="{838F32D5-3979-A64B-ACB0-FC63A681F177}" presName="accent_4" presStyleCnt="0"/>
      <dgm:spPr/>
    </dgm:pt>
    <dgm:pt modelId="{82BDE7BB-3624-EC41-A71B-365478AAE65B}" type="pres">
      <dgm:prSet presAssocID="{838F32D5-3979-A64B-ACB0-FC63A681F177}" presName="accentRepeatNode" presStyleLbl="solidFgAcc1" presStyleIdx="3" presStyleCnt="4"/>
      <dgm:spPr/>
    </dgm:pt>
  </dgm:ptLst>
  <dgm:cxnLst>
    <dgm:cxn modelId="{31000E01-0F10-D941-BD69-63B3D0D3D821}" srcId="{01CC11E2-E25F-434D-BC0C-3BEA4118C3FA}" destId="{D046B702-FC8D-F64C-8508-233A76078119}" srcOrd="1" destOrd="0" parTransId="{45569EC1-4AF5-9448-9B1F-787DB3CD1EEB}" sibTransId="{7943BA3F-F1BB-F34C-AF38-9857743C8C10}"/>
    <dgm:cxn modelId="{19FAF713-58EB-4D48-A88A-CB1886E9C7F0}" type="presOf" srcId="{01CC11E2-E25F-434D-BC0C-3BEA4118C3FA}" destId="{33CF0309-904C-4B45-B278-92698ED4A831}" srcOrd="0" destOrd="0" presId="urn:microsoft.com/office/officeart/2008/layout/VerticalCurvedList"/>
    <dgm:cxn modelId="{C6D7123D-ABE7-4848-B965-9749A9345E80}" type="presOf" srcId="{838F32D5-3979-A64B-ACB0-FC63A681F177}" destId="{2424BED8-5AA2-4B3D-8052-EEC419CF38F7}" srcOrd="0" destOrd="0" presId="urn:microsoft.com/office/officeart/2008/layout/VerticalCurvedList"/>
    <dgm:cxn modelId="{A9C74F60-9639-264B-8899-ED2257B69D56}" srcId="{01CC11E2-E25F-434D-BC0C-3BEA4118C3FA}" destId="{BB1F1468-D203-6749-93B4-BC608DACA55F}" srcOrd="0" destOrd="0" parTransId="{89654F10-D085-7244-A150-CE524851EB95}" sibTransId="{6D9EAE2A-110B-4C48-8A71-C9433D89CFB0}"/>
    <dgm:cxn modelId="{70059743-3026-4AFB-9A0E-6FF1B3FF7DDE}" type="presOf" srcId="{BB1F1468-D203-6749-93B4-BC608DACA55F}" destId="{C46BEB28-C4D8-4442-9E6F-B6C7D5BE82C2}" srcOrd="0" destOrd="0" presId="urn:microsoft.com/office/officeart/2008/layout/VerticalCurvedList"/>
    <dgm:cxn modelId="{D8228349-426D-4319-AC21-F240395B6867}" type="presOf" srcId="{7D3E2309-CD3C-CD43-B405-90E5D5A2692D}" destId="{B986A069-AC59-4F56-9D6F-B4EE165029DC}" srcOrd="0" destOrd="0" presId="urn:microsoft.com/office/officeart/2008/layout/VerticalCurvedList"/>
    <dgm:cxn modelId="{B1EC686B-224A-4CC3-A25E-E32987F7E73E}" type="presOf" srcId="{D046B702-FC8D-F64C-8508-233A76078119}" destId="{027C7658-EEA6-E144-8DA1-6CD9BF54019C}" srcOrd="0" destOrd="0" presId="urn:microsoft.com/office/officeart/2008/layout/VerticalCurvedList"/>
    <dgm:cxn modelId="{30862F72-3121-1349-B111-E3FD9313EB94}" srcId="{01CC11E2-E25F-434D-BC0C-3BEA4118C3FA}" destId="{838F32D5-3979-A64B-ACB0-FC63A681F177}" srcOrd="3" destOrd="0" parTransId="{5500639D-B7C0-E242-8222-4A6F4FEF3E1C}" sibTransId="{6E48F630-0DD3-6B46-8F16-37D69D6DAE1F}"/>
    <dgm:cxn modelId="{37BBF4D8-30DD-4D94-B0DF-DE7ACD449F85}" type="presOf" srcId="{6D9EAE2A-110B-4C48-8A71-C9433D89CFB0}" destId="{B6A5BA46-F045-AB41-9A7E-41EFE6371059}" srcOrd="0" destOrd="0" presId="urn:microsoft.com/office/officeart/2008/layout/VerticalCurvedList"/>
    <dgm:cxn modelId="{9033F3F0-DFA6-664A-9D49-C96CE86E5E35}" srcId="{01CC11E2-E25F-434D-BC0C-3BEA4118C3FA}" destId="{7D3E2309-CD3C-CD43-B405-90E5D5A2692D}" srcOrd="2" destOrd="0" parTransId="{C00850FF-8B65-1745-8DB2-8BDB3419A187}" sibTransId="{C9B59249-1CCC-C94F-A56D-5574A8640D81}"/>
    <dgm:cxn modelId="{0AB8D64E-50A7-454D-9A03-EC41BB2C8B98}" type="presParOf" srcId="{33CF0309-904C-4B45-B278-92698ED4A831}" destId="{FC84575D-B38E-B541-A95B-456CB650EB2A}" srcOrd="0" destOrd="0" presId="urn:microsoft.com/office/officeart/2008/layout/VerticalCurvedList"/>
    <dgm:cxn modelId="{6B8148FD-26BA-4956-B78D-719242E83DE2}" type="presParOf" srcId="{FC84575D-B38E-B541-A95B-456CB650EB2A}" destId="{0B3FE0D0-F84E-914D-95CE-EA9C3B372F66}" srcOrd="0" destOrd="0" presId="urn:microsoft.com/office/officeart/2008/layout/VerticalCurvedList"/>
    <dgm:cxn modelId="{BBFCF3A6-D179-44CF-978B-AAEC06F785F9}" type="presParOf" srcId="{0B3FE0D0-F84E-914D-95CE-EA9C3B372F66}" destId="{5DDA1590-2437-C547-AFED-91087F3F99F1}" srcOrd="0" destOrd="0" presId="urn:microsoft.com/office/officeart/2008/layout/VerticalCurvedList"/>
    <dgm:cxn modelId="{A02BABED-49FD-4FAC-847A-27B477FA3462}" type="presParOf" srcId="{0B3FE0D0-F84E-914D-95CE-EA9C3B372F66}" destId="{B6A5BA46-F045-AB41-9A7E-41EFE6371059}" srcOrd="1" destOrd="0" presId="urn:microsoft.com/office/officeart/2008/layout/VerticalCurvedList"/>
    <dgm:cxn modelId="{F21A0867-5EDB-49A2-9A24-A2983041007E}" type="presParOf" srcId="{0B3FE0D0-F84E-914D-95CE-EA9C3B372F66}" destId="{F40B7E4A-4126-864A-8F21-9397E39DDD93}" srcOrd="2" destOrd="0" presId="urn:microsoft.com/office/officeart/2008/layout/VerticalCurvedList"/>
    <dgm:cxn modelId="{F20B8255-BE2D-4D6C-B5B3-2649D2B01B9D}" type="presParOf" srcId="{0B3FE0D0-F84E-914D-95CE-EA9C3B372F66}" destId="{8253D5D3-DB25-7B4D-98E4-9DDDCCBA056A}" srcOrd="3" destOrd="0" presId="urn:microsoft.com/office/officeart/2008/layout/VerticalCurvedList"/>
    <dgm:cxn modelId="{387B38A1-A09C-462F-8EE3-768600E65600}" type="presParOf" srcId="{FC84575D-B38E-B541-A95B-456CB650EB2A}" destId="{C46BEB28-C4D8-4442-9E6F-B6C7D5BE82C2}" srcOrd="1" destOrd="0" presId="urn:microsoft.com/office/officeart/2008/layout/VerticalCurvedList"/>
    <dgm:cxn modelId="{462526F5-5043-45D4-9349-08B2AB1A5F81}" type="presParOf" srcId="{FC84575D-B38E-B541-A95B-456CB650EB2A}" destId="{CA204367-0E73-594C-B618-A6D4E80F1D7B}" srcOrd="2" destOrd="0" presId="urn:microsoft.com/office/officeart/2008/layout/VerticalCurvedList"/>
    <dgm:cxn modelId="{E7556961-AF7B-4AEA-8664-2839AEE5AF04}" type="presParOf" srcId="{CA204367-0E73-594C-B618-A6D4E80F1D7B}" destId="{F316230C-3EC6-064C-B6D1-B935D52F58FD}" srcOrd="0" destOrd="0" presId="urn:microsoft.com/office/officeart/2008/layout/VerticalCurvedList"/>
    <dgm:cxn modelId="{A0FF9160-FC90-4760-B1D1-073F8F6B565A}" type="presParOf" srcId="{FC84575D-B38E-B541-A95B-456CB650EB2A}" destId="{027C7658-EEA6-E144-8DA1-6CD9BF54019C}" srcOrd="3" destOrd="0" presId="urn:microsoft.com/office/officeart/2008/layout/VerticalCurvedList"/>
    <dgm:cxn modelId="{DEB90F94-7324-4C55-8644-ED726452A20F}" type="presParOf" srcId="{FC84575D-B38E-B541-A95B-456CB650EB2A}" destId="{1A2F3D99-120F-F449-8409-0143CD659E2A}" srcOrd="4" destOrd="0" presId="urn:microsoft.com/office/officeart/2008/layout/VerticalCurvedList"/>
    <dgm:cxn modelId="{CABEF900-94C5-4F30-B81D-6556B4350D0A}" type="presParOf" srcId="{1A2F3D99-120F-F449-8409-0143CD659E2A}" destId="{9727EE53-3799-6F4A-BCEE-269F393DFA26}" srcOrd="0" destOrd="0" presId="urn:microsoft.com/office/officeart/2008/layout/VerticalCurvedList"/>
    <dgm:cxn modelId="{35C34169-B3E0-45AD-BE61-5573118E3B18}" type="presParOf" srcId="{FC84575D-B38E-B541-A95B-456CB650EB2A}" destId="{B986A069-AC59-4F56-9D6F-B4EE165029DC}" srcOrd="5" destOrd="0" presId="urn:microsoft.com/office/officeart/2008/layout/VerticalCurvedList"/>
    <dgm:cxn modelId="{9C1ACBEA-1954-411B-AD90-899DDD6E6077}" type="presParOf" srcId="{FC84575D-B38E-B541-A95B-456CB650EB2A}" destId="{48C9207E-1F6B-4C16-AA87-85689815E8CC}" srcOrd="6" destOrd="0" presId="urn:microsoft.com/office/officeart/2008/layout/VerticalCurvedList"/>
    <dgm:cxn modelId="{96F78F6C-8F37-40A1-9D77-9BC380710A2E}" type="presParOf" srcId="{48C9207E-1F6B-4C16-AA87-85689815E8CC}" destId="{ECFB5988-F984-F54F-B24F-BE1FDD0600AD}" srcOrd="0" destOrd="0" presId="urn:microsoft.com/office/officeart/2008/layout/VerticalCurvedList"/>
    <dgm:cxn modelId="{11457093-0979-4593-A663-62BE85E37071}" type="presParOf" srcId="{FC84575D-B38E-B541-A95B-456CB650EB2A}" destId="{2424BED8-5AA2-4B3D-8052-EEC419CF38F7}" srcOrd="7" destOrd="0" presId="urn:microsoft.com/office/officeart/2008/layout/VerticalCurvedList"/>
    <dgm:cxn modelId="{D4B9AE97-CF59-4429-8C26-D73207DB9409}" type="presParOf" srcId="{FC84575D-B38E-B541-A95B-456CB650EB2A}" destId="{C8A391DF-2D30-4BD8-B417-B92B68DFE16D}" srcOrd="8" destOrd="0" presId="urn:microsoft.com/office/officeart/2008/layout/VerticalCurvedList"/>
    <dgm:cxn modelId="{B0018E3C-6285-4181-A8FB-DE18E755A6B0}" type="presParOf" srcId="{C8A391DF-2D30-4BD8-B417-B92B68DFE16D}" destId="{82BDE7BB-3624-EC41-A71B-365478AAE65B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A5BA46-F045-AB41-9A7E-41EFE6371059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6BEB28-C4D8-4442-9E6F-B6C7D5BE82C2}">
      <dsp:nvSpPr>
        <dsp:cNvPr id="0" name=""/>
        <dsp:cNvSpPr/>
      </dsp:nvSpPr>
      <dsp:spPr>
        <a:xfrm>
          <a:off x="460128" y="312440"/>
          <a:ext cx="5580684" cy="625205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2000" kern="1200"/>
            <a:t>Group Brainstorming Board</a:t>
          </a:r>
        </a:p>
      </dsp:txBody>
      <dsp:txXfrm>
        <a:off x="460128" y="312440"/>
        <a:ext cx="5580684" cy="625205"/>
      </dsp:txXfrm>
    </dsp:sp>
    <dsp:sp modelId="{F316230C-3EC6-064C-B6D1-B935D52F58FD}">
      <dsp:nvSpPr>
        <dsp:cNvPr id="0" name=""/>
        <dsp:cNvSpPr/>
      </dsp:nvSpPr>
      <dsp:spPr>
        <a:xfrm>
          <a:off x="69375" y="234289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7C7658-EEA6-E144-8DA1-6CD9BF54019C}">
      <dsp:nvSpPr>
        <dsp:cNvPr id="0" name=""/>
        <dsp:cNvSpPr/>
      </dsp:nvSpPr>
      <dsp:spPr>
        <a:xfrm>
          <a:off x="818573" y="1250411"/>
          <a:ext cx="5222240" cy="625205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50800" rIns="50800" bIns="508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Rethinking &amp;</a:t>
          </a:r>
          <a:r>
            <a:rPr lang="en-US" sz="2000" b="0" kern="1200"/>
            <a:t> </a:t>
          </a:r>
          <a:r>
            <a:rPr lang="en-US" sz="2000" b="0" kern="1200">
              <a:solidFill>
                <a:schemeClr val="bg1"/>
              </a:solidFill>
              <a:latin typeface="+mn-lt"/>
              <a:ea typeface="Calibri"/>
              <a:cs typeface="Calibri"/>
            </a:rPr>
            <a:t>Revising Team</a:t>
          </a:r>
          <a:r>
            <a:rPr lang="en-US" sz="2000" b="0" kern="1200">
              <a:latin typeface="+mn-lt"/>
            </a:rPr>
            <a:t> Values</a:t>
          </a:r>
          <a:endParaRPr lang="en-US" sz="2000" b="0" kern="1200">
            <a:latin typeface="+mn-lt"/>
            <a:ea typeface="Calibri"/>
            <a:cs typeface="Calibri"/>
          </a:endParaRPr>
        </a:p>
      </dsp:txBody>
      <dsp:txXfrm>
        <a:off x="818573" y="1250411"/>
        <a:ext cx="5222240" cy="625205"/>
      </dsp:txXfrm>
    </dsp:sp>
    <dsp:sp modelId="{9727EE53-3799-6F4A-BCEE-269F393DFA26}">
      <dsp:nvSpPr>
        <dsp:cNvPr id="0" name=""/>
        <dsp:cNvSpPr/>
      </dsp:nvSpPr>
      <dsp:spPr>
        <a:xfrm>
          <a:off x="427819" y="1172260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86A069-AC59-4F56-9D6F-B4EE165029DC}">
      <dsp:nvSpPr>
        <dsp:cNvPr id="0" name=""/>
        <dsp:cNvSpPr/>
      </dsp:nvSpPr>
      <dsp:spPr>
        <a:xfrm>
          <a:off x="818573" y="2188382"/>
          <a:ext cx="5222240" cy="625205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>
              <a:latin typeface="+mn-lt"/>
              <a:ea typeface="+mn-lt"/>
              <a:cs typeface="+mn-lt"/>
            </a:rPr>
            <a:t>Peer-to-peer Accountability</a:t>
          </a:r>
          <a:endParaRPr lang="en-US" sz="2000" kern="1200"/>
        </a:p>
      </dsp:txBody>
      <dsp:txXfrm>
        <a:off x="818573" y="2188382"/>
        <a:ext cx="5222240" cy="625205"/>
      </dsp:txXfrm>
    </dsp:sp>
    <dsp:sp modelId="{ECFB5988-F984-F54F-B24F-BE1FDD0600AD}">
      <dsp:nvSpPr>
        <dsp:cNvPr id="0" name=""/>
        <dsp:cNvSpPr/>
      </dsp:nvSpPr>
      <dsp:spPr>
        <a:xfrm>
          <a:off x="427819" y="2110232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24BED8-5AA2-4B3D-8052-EEC419CF38F7}">
      <dsp:nvSpPr>
        <dsp:cNvPr id="0" name=""/>
        <dsp:cNvSpPr/>
      </dsp:nvSpPr>
      <dsp:spPr>
        <a:xfrm>
          <a:off x="460128" y="3126353"/>
          <a:ext cx="5580684" cy="625205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50800" rIns="50800" bIns="508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>
              <a:solidFill>
                <a:schemeClr val="bg1"/>
              </a:solidFill>
              <a:latin typeface="+mn-lt"/>
              <a:ea typeface="+mn-lt"/>
              <a:cs typeface="+mn-lt"/>
            </a:rPr>
            <a:t>Defining Accountability Protocols</a:t>
          </a:r>
        </a:p>
      </dsp:txBody>
      <dsp:txXfrm>
        <a:off x="460128" y="3126353"/>
        <a:ext cx="5580684" cy="625205"/>
      </dsp:txXfrm>
    </dsp:sp>
    <dsp:sp modelId="{82BDE7BB-3624-EC41-A71B-365478AAE65B}">
      <dsp:nvSpPr>
        <dsp:cNvPr id="0" name=""/>
        <dsp:cNvSpPr/>
      </dsp:nvSpPr>
      <dsp:spPr>
        <a:xfrm>
          <a:off x="69375" y="3048203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6531F-41E1-0642-B8A9-8B1867EF3D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A203F-166C-CB40-A3F0-83BA02E13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19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31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A203F-166C-CB40-A3F0-83BA02E130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27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A203F-166C-CB40-A3F0-83BA02E130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00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38A4B-CC4C-B492-7120-6A20CDF64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CFC21F-9981-52BC-08C5-80B4E85965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AD3BED-E146-4745-7116-8A21554C0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E4E40-B405-771D-8582-AAF7D570FB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A203F-166C-CB40-A3F0-83BA02E130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41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7466030" y="-9439"/>
            <a:ext cx="168504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7442" y="2077278"/>
            <a:ext cx="7144105" cy="534037"/>
          </a:xfrm>
        </p:spPr>
        <p:txBody>
          <a:bodyPr>
            <a:noAutofit/>
          </a:bodyPr>
          <a:lstStyle>
            <a:lvl1pPr>
              <a:defRPr sz="440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7442" y="2629339"/>
            <a:ext cx="7144105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1">
                <a:solidFill>
                  <a:schemeClr val="bg2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42" y="3093720"/>
            <a:ext cx="7144105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bg2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23C67C-FFAC-6403-9A95-060BE2F3813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" y="6051016"/>
            <a:ext cx="5009780" cy="53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52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735" y="3652273"/>
            <a:ext cx="4102307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4" y="1543324"/>
            <a:ext cx="4102309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706959" y="1543324"/>
            <a:ext cx="4094045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98697" y="3652272"/>
            <a:ext cx="4102307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7221A35A-2648-6F9F-10F9-603BA71E45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C7409-E40C-4388-20C1-E2C34AAC7D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7398C2-BD3A-2D3A-CE83-DB5609F6A8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8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736" y="3652273"/>
            <a:ext cx="2650859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5" y="1543324"/>
            <a:ext cx="2650859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252731" y="1543325"/>
            <a:ext cx="2645520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44470" y="3652273"/>
            <a:ext cx="2650859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154204" y="1532308"/>
            <a:ext cx="2645520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145943" y="3641256"/>
            <a:ext cx="2650859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E3AAB972-9CEB-27DE-119B-74B391E60A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4507CF-EFC3-A085-E4B9-A7FB07BF764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9E7951-0389-BBD4-AC32-707E736634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67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27402-16CB-60F1-259A-4E1A161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2" y="457200"/>
            <a:ext cx="3236117" cy="964096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2902" y="1570384"/>
            <a:ext cx="3236117" cy="429860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3904" y="457200"/>
            <a:ext cx="4997195" cy="54117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urdue Logo" descr="Purdue Logo">
            <a:extLst>
              <a:ext uri="{FF2B5EF4-FFF2-40B4-BE49-F238E27FC236}">
                <a16:creationId xmlns:a16="http://schemas.microsoft.com/office/drawing/2014/main" id="{32772CED-5DF0-B9F2-A78A-4E9A3894D7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D15040-CB6D-5233-AA93-DD76CFE00A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A3553D-D112-249D-8977-A9E0AB1F818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90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5" y="1543323"/>
            <a:ext cx="4094045" cy="431772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832766-AA56-63AE-E2AA-9A294734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4715222" y="1543323"/>
            <a:ext cx="4094045" cy="431772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AFB8997-E903-BD34-CBB7-A70F3BD09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44243070-2D61-965C-9E18-B3D7C6ECFB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1F588-A349-D254-17C4-4E24C922C1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10205F-7DE0-BB51-98A3-9C7BDD15E1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51065" y="1543324"/>
            <a:ext cx="4397009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1820" y="1543322"/>
            <a:ext cx="3847445" cy="430757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614933" y="3795305"/>
            <a:ext cx="2133141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51065" y="3795304"/>
            <a:ext cx="2133141" cy="205559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6" name="Purdue Logo" descr="Purdue Logo">
            <a:extLst>
              <a:ext uri="{FF2B5EF4-FFF2-40B4-BE49-F238E27FC236}">
                <a16:creationId xmlns:a16="http://schemas.microsoft.com/office/drawing/2014/main" id="{E6C8536C-D431-05E3-65BF-25F437B391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08EA8-7459-5120-CB09-F686BB67472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19B01C-6B22-765E-2A34-7C094C6DB34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24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6571" y="3292036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42900" y="1406232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3243828" y="1406232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161085" y="1406232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227499" y="3292036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161085" y="3292036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310242" y="5685387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326571" y="3799583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227499" y="3799583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144756" y="3799583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3211170" y="5685387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6144756" y="5685387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02895CD1-985A-0246-0A03-652625D8B9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7EDCCCDC-B335-96CB-3A28-8C862E3B1B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4BBBE76-BB04-F5A1-7113-49430D9ADB06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9A350F-3736-2206-C122-46B2054F41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33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6" y="1542763"/>
            <a:ext cx="1958261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508047" y="1542763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677415" y="1542763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846782" y="1542763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382716" y="3651151"/>
            <a:ext cx="1958261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3556027" y="3651151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5725394" y="3651151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D14C6799-E59E-5D63-419A-734A1E4ECD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4C82E-83EC-CA0F-5313-8A450D39597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DE9F41-8DD1-EC59-006F-3B5DE23765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13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1490" y="1643074"/>
            <a:ext cx="3909610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891490" y="3884038"/>
            <a:ext cx="3909610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4737" y="1643074"/>
            <a:ext cx="4308874" cy="430757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A134D-7A3A-AD4B-91DF-57347E308706}"/>
              </a:ext>
            </a:extLst>
          </p:cNvPr>
          <p:cNvSpPr/>
          <p:nvPr userDrawn="1"/>
        </p:nvSpPr>
        <p:spPr>
          <a:xfrm>
            <a:off x="4891490" y="3395950"/>
            <a:ext cx="390961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81B053-21C8-C0AD-58C7-637A6315D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91295" y="3395950"/>
            <a:ext cx="3909707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B2033E-9DB9-9A2B-D4C5-6D8960838D22}"/>
              </a:ext>
            </a:extLst>
          </p:cNvPr>
          <p:cNvSpPr/>
          <p:nvPr userDrawn="1"/>
        </p:nvSpPr>
        <p:spPr>
          <a:xfrm>
            <a:off x="4891392" y="5636914"/>
            <a:ext cx="390961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02FFCFA-A84F-7535-4A5F-29A5FC646063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891295" y="5636914"/>
            <a:ext cx="3909610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FF1F47B4-C1F8-3104-7C95-F3C41016CD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FF3C0-B493-DBA3-7C75-1B8A2685FBD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BDC05C-C7D7-FA80-D5C3-65F03244580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2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1490" y="1643074"/>
            <a:ext cx="3909610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65414" y="3884038"/>
            <a:ext cx="1835685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891490" y="3879120"/>
            <a:ext cx="1896687" cy="205559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4737" y="1643074"/>
            <a:ext cx="4308874" cy="430757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AC4E08-5A51-BF4F-655E-4E54DD771548}"/>
              </a:ext>
            </a:extLst>
          </p:cNvPr>
          <p:cNvSpPr/>
          <p:nvPr userDrawn="1"/>
        </p:nvSpPr>
        <p:spPr>
          <a:xfrm>
            <a:off x="4891490" y="3395950"/>
            <a:ext cx="390961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D80C23-74F3-F853-02BF-83C743039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28867" y="3395950"/>
            <a:ext cx="3872135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22EB8-4EFD-86A4-8EB8-8A4F1A1AA2DF}"/>
              </a:ext>
            </a:extLst>
          </p:cNvPr>
          <p:cNvSpPr/>
          <p:nvPr userDrawn="1"/>
        </p:nvSpPr>
        <p:spPr>
          <a:xfrm>
            <a:off x="4884613" y="5631998"/>
            <a:ext cx="1884248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4B2AA-E0AE-18DD-BAA3-AF2A9CA6987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921990" y="5631998"/>
            <a:ext cx="1866186" cy="302715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8B5CD1-FF93-2C9C-1BFF-73A3CE39E65D}"/>
              </a:ext>
            </a:extLst>
          </p:cNvPr>
          <p:cNvSpPr/>
          <p:nvPr userDrawn="1"/>
        </p:nvSpPr>
        <p:spPr>
          <a:xfrm>
            <a:off x="6965414" y="5641704"/>
            <a:ext cx="1823956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52272AC-9734-6D60-9441-B5E7B9E4E37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7002791" y="5641704"/>
            <a:ext cx="1806473" cy="302715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urdue Logo" descr="Purdue Logo">
            <a:extLst>
              <a:ext uri="{FF2B5EF4-FFF2-40B4-BE49-F238E27FC236}">
                <a16:creationId xmlns:a16="http://schemas.microsoft.com/office/drawing/2014/main" id="{71541E48-83C5-5EB5-97B8-98DFEB175E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A2C2AD-E170-6DFA-7E9F-837CA6A5C69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8EFFF98-6FCF-78C1-6D40-045C5DB613E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41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5953857" y="1315895"/>
            <a:ext cx="2489648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3315718" y="1315896"/>
            <a:ext cx="2489648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677578" y="1315897"/>
            <a:ext cx="2489648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77629" y="1436469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6458" y="4045824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15963" y="1436469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64791" y="4045824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54102" y="1433919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02931" y="4043274"/>
            <a:ext cx="2213372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77D3ED32-45F9-B948-371F-67E8465B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856F49F-59AA-23FB-4600-EC4D944973C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6458" y="2040673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CA6E053-97C0-F5A8-A5C6-62806699EADE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3464791" y="2040672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823F7D4-DD74-2A27-4C24-052C4575CCDF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6102931" y="2040671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0493C21-4EE2-0FC6-BB33-B8E9F941653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F98082-E187-BC6A-5277-5B3C0903A0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1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6" name="Title 6">
            <a:extLst>
              <a:ext uri="{FF2B5EF4-FFF2-40B4-BE49-F238E27FC236}">
                <a16:creationId xmlns:a16="http://schemas.microsoft.com/office/drawing/2014/main" id="{B1EEEEC0-D7E4-4DE5-4E3D-FAAD9ABA8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7442" y="2017643"/>
            <a:ext cx="7183861" cy="583733"/>
          </a:xfrm>
        </p:spPr>
        <p:txBody>
          <a:bodyPr>
            <a:noAutofit/>
          </a:bodyPr>
          <a:lstStyle>
            <a:lvl1pPr>
              <a:defRPr sz="440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EDB9B8-C811-84E9-5F58-0130F3A805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7442" y="2617147"/>
            <a:ext cx="7183861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4BF34A7-30DF-7BD2-A5A2-434BBF6672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42" y="3079275"/>
            <a:ext cx="7183861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3/31/23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991E72C7-48BD-C239-7F19-37B446DE42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443" y="5843190"/>
            <a:ext cx="2164600" cy="38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925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5953662" y="1315893"/>
            <a:ext cx="2489648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3315523" y="1315894"/>
            <a:ext cx="2489648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677384" y="1315895"/>
            <a:ext cx="2489648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77435" y="1436467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tx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15769" y="1436467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tx1"/>
                </a:solidFill>
                <a:latin typeface="Franklin Gothic Medium Cond" panose="020B0606030402020204" pitchFamily="34" charset="0"/>
              </a:defRPr>
            </a:lvl1pPr>
          </a:lstStyle>
          <a:p>
            <a:pPr marL="0" marR="0" lvl="0" indent="0" algn="ctr" defTabSz="685800" rtl="0" eaLnBrk="1" fontAlgn="t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53908" y="1433917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tx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6264" y="2040671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3453661" y="2065259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/>
              <a:t>Click to edit body copy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6264" y="4045822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64597" y="4045822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02736" y="4043272"/>
            <a:ext cx="2213372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6097061" y="2071425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/>
              <a:t>Click to edit body copy</a:t>
            </a:r>
          </a:p>
        </p:txBody>
      </p:sp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urdue Logo" descr="Purdue Logo">
            <a:extLst>
              <a:ext uri="{FF2B5EF4-FFF2-40B4-BE49-F238E27FC236}">
                <a16:creationId xmlns:a16="http://schemas.microsoft.com/office/drawing/2014/main" id="{16840224-B911-9DB4-12A7-EBDE3D447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A6FF5-B380-71E0-5A80-02C66128B9F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46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5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756438" y="1660596"/>
            <a:ext cx="1438515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758505" y="2160555"/>
            <a:ext cx="1436449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2284078" y="1660596"/>
            <a:ext cx="1438515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2286144" y="2160555"/>
            <a:ext cx="1436449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3811718" y="1660596"/>
            <a:ext cx="1438515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3813784" y="2160555"/>
            <a:ext cx="1436449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5339357" y="1660596"/>
            <a:ext cx="1438515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5341424" y="2160555"/>
            <a:ext cx="1436449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6866999" y="1660596"/>
            <a:ext cx="1438515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6869065" y="2160555"/>
            <a:ext cx="1436449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6438" y="1783909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84078" y="1768552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11718" y="1768552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339358" y="1768552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867000" y="1770870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487" y="2312717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2381484" y="2299864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3909124" y="2298292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5436764" y="2298292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6964405" y="2312717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13">
            <a:extLst>
              <a:ext uri="{FF2B5EF4-FFF2-40B4-BE49-F238E27FC236}">
                <a16:creationId xmlns:a16="http://schemas.microsoft.com/office/drawing/2014/main" id="{F45DEB53-8B0A-80C6-DDED-B723442350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4A97DDBF-179C-94C6-3E37-D16A4C82E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294F2-EC68-2D76-0903-15025DDF8C7C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40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Black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07789" y="-9524"/>
            <a:ext cx="4936211" cy="6882938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1" y="-9440"/>
            <a:ext cx="5463152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504" y="891153"/>
            <a:ext cx="2949178" cy="1600200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6504" y="2491353"/>
            <a:ext cx="2949178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8B21D0-9B37-861A-95D4-6F42A4AE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748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White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07789" y="-9524"/>
            <a:ext cx="4936211" cy="6867524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1" y="0"/>
            <a:ext cx="5463152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6504" y="891153"/>
            <a:ext cx="2949178" cy="1600200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6504" y="2491353"/>
            <a:ext cx="2949178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5C32A6-36FD-B92B-21F6-F198BD24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020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7466030" y="-9439"/>
            <a:ext cx="168504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803" y="2466281"/>
            <a:ext cx="5986234" cy="719757"/>
          </a:xfrm>
        </p:spPr>
        <p:txBody>
          <a:bodyPr>
            <a:noAutofit/>
          </a:bodyPr>
          <a:lstStyle>
            <a:lvl1pPr>
              <a:defRPr sz="720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255" y="3434011"/>
            <a:ext cx="5905925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2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add contact info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EFA674-84FF-7A50-E57C-B8F4C832B7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6203" y="5907797"/>
            <a:ext cx="5009780" cy="53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53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1648B145-A545-0D6D-AFF0-0F715C907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803" y="2466281"/>
            <a:ext cx="5986234" cy="719757"/>
          </a:xfrm>
        </p:spPr>
        <p:txBody>
          <a:bodyPr>
            <a:noAutofit/>
          </a:bodyPr>
          <a:lstStyle>
            <a:lvl1pPr>
              <a:defRPr sz="720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D40940-377F-6BBC-02CB-083B672BF5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255" y="3434011"/>
            <a:ext cx="5905925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add contact info</a:t>
            </a:r>
          </a:p>
        </p:txBody>
      </p:sp>
      <p:pic>
        <p:nvPicPr>
          <p:cNvPr id="6" name="Purdue Logo" descr="Purdue Logo">
            <a:extLst>
              <a:ext uri="{FF2B5EF4-FFF2-40B4-BE49-F238E27FC236}">
                <a16:creationId xmlns:a16="http://schemas.microsoft.com/office/drawing/2014/main" id="{0A142358-0FE4-9B97-6440-26990DA329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443" y="5843190"/>
            <a:ext cx="2164600" cy="38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25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229" y="5049077"/>
            <a:ext cx="8450036" cy="685801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229" y="5754757"/>
            <a:ext cx="8450036" cy="4492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Subtitle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D1B22C-85ED-0FDF-E153-688207C390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1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5"/>
            <a:ext cx="9144000" cy="6892463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042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0DA2E29B-51BD-9EF7-2A62-D2F86A01E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" y="1543324"/>
            <a:ext cx="8450035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1EDF2-6497-CC90-CFD1-1F7C473B2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414688-1208-2823-26A7-B4C5326472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3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0DA2E29B-51BD-9EF7-2A62-D2F86A01E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" y="1543324"/>
            <a:ext cx="8450035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4AF65-E927-86B0-FC60-81F49DC61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D0B60D-A8B4-7A69-03C2-D484DE14A0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87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51064" y="1543324"/>
            <a:ext cx="8450036" cy="445470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EE0A7E-143D-2A83-397F-55801DA0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65EE62C3-A7DA-7701-DE4B-C1A290C4FA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7" name="Purdue Logo" descr="Purdue Logo">
            <a:extLst>
              <a:ext uri="{FF2B5EF4-FFF2-40B4-BE49-F238E27FC236}">
                <a16:creationId xmlns:a16="http://schemas.microsoft.com/office/drawing/2014/main" id="{E5D3423E-06BB-9735-48C8-9AC284204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AE2ED7-F46C-3808-A251-0EE750182D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C87819-0A27-B8C3-52E9-5F01BFFFD6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0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51065" y="1543324"/>
            <a:ext cx="4059877" cy="4390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31868" y="1543324"/>
            <a:ext cx="4069232" cy="4390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FC4CE19-DA95-2729-993D-BB0D45B6B5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EDABB844-3818-42EE-9372-04EA073908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89B2E1-CAD7-D7BC-B523-9F175D33368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077FDD-9DEA-9885-F8DF-B7B8A66154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6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51066" y="1543324"/>
            <a:ext cx="2630674" cy="4390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256663" y="1543324"/>
            <a:ext cx="2630674" cy="43903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6182353" y="1543323"/>
            <a:ext cx="2630674" cy="43903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CA31FF2-2F1A-7D0F-36B0-1773F6A9AB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ED36B521-DA27-439D-D385-E7825E54C2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1B1CBC-6790-5C40-1FCC-1AF80EF7DE2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FA0990-5D1E-8F78-85CD-AB34926E0D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064" y="6193522"/>
            <a:ext cx="4318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1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064" y="385004"/>
            <a:ext cx="8450036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064" y="1192696"/>
            <a:ext cx="8450036" cy="4837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10E42B-CA01-3C5C-40BB-5E88C5A09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00963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1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6" r:id="rId2"/>
    <p:sldLayoutId id="2147483702" r:id="rId3"/>
    <p:sldLayoutId id="2147483708" r:id="rId4"/>
    <p:sldLayoutId id="2147483687" r:id="rId5"/>
    <p:sldLayoutId id="2147483714" r:id="rId6"/>
    <p:sldLayoutId id="2147483688" r:id="rId7"/>
    <p:sldLayoutId id="2147483650" r:id="rId8"/>
    <p:sldLayoutId id="2147483701" r:id="rId9"/>
    <p:sldLayoutId id="2147483711" r:id="rId10"/>
    <p:sldLayoutId id="2147483712" r:id="rId11"/>
    <p:sldLayoutId id="2147483656" r:id="rId12"/>
    <p:sldLayoutId id="2147483706" r:id="rId13"/>
    <p:sldLayoutId id="2147483705" r:id="rId14"/>
    <p:sldLayoutId id="2147483707" r:id="rId15"/>
    <p:sldLayoutId id="2147483713" r:id="rId16"/>
    <p:sldLayoutId id="2147483709" r:id="rId17"/>
    <p:sldLayoutId id="2147483710" r:id="rId18"/>
    <p:sldLayoutId id="2147483653" r:id="rId19"/>
    <p:sldLayoutId id="2147483690" r:id="rId20"/>
    <p:sldLayoutId id="2147483704" r:id="rId21"/>
    <p:sldLayoutId id="2147483692" r:id="rId22"/>
    <p:sldLayoutId id="2147483693" r:id="rId23"/>
    <p:sldLayoutId id="2147483691" r:id="rId24"/>
    <p:sldLayoutId id="2147483703" r:id="rId25"/>
  </p:sldLayoutIdLst>
  <p:hf hdr="0" ftr="0" dt="0"/>
  <p:txStyles>
    <p:titleStyle>
      <a:lvl1pPr algn="l" defTabSz="685800" rtl="0" eaLnBrk="1" fontAlgn="t" latinLnBrk="0" hangingPunct="1">
        <a:lnSpc>
          <a:spcPct val="90000"/>
        </a:lnSpc>
        <a:spcBef>
          <a:spcPct val="0"/>
        </a:spcBef>
        <a:buNone/>
        <a:defRPr lang="en-US" sz="3600" b="0" i="1" kern="1200" cap="none" baseline="0" dirty="0">
          <a:solidFill>
            <a:schemeClr val="tx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§"/>
        <a:defRPr sz="17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§"/>
        <a:defRPr sz="12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None/>
        <a:defRPr sz="105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1B2EA7-C5B8-17D2-95DF-A1332134AA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Spring 2026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CB55227-2219-F206-506C-08E3AB6F6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Franklin Gothic Medium Cond"/>
              </a:rPr>
              <a:t>Team Values Review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95CE9A-0FB5-AA56-1BE0-245B026316E0}"/>
              </a:ext>
            </a:extLst>
          </p:cNvPr>
          <p:cNvSpPr txBox="1"/>
          <p:nvPr/>
        </p:nvSpPr>
        <p:spPr>
          <a:xfrm>
            <a:off x="11198087" y="52743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9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77958-4626-9835-BBA9-94ABF964D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8DBC527-3716-A8FF-F714-E8D597A2AE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6664468"/>
              </p:ext>
            </p:extLst>
          </p:nvPr>
        </p:nvGraphicFramePr>
        <p:xfrm>
          <a:off x="2410680" y="1201131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B397628A-141C-1B98-A01A-DF959E83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508" y="3015892"/>
            <a:ext cx="2170670" cy="589032"/>
          </a:xfrm>
        </p:spPr>
        <p:txBody>
          <a:bodyPr>
            <a:normAutofit fontScale="90000"/>
          </a:bodyPr>
          <a:lstStyle/>
          <a:p>
            <a:r>
              <a:rPr lang="en-US"/>
              <a:t>Team Values Review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9AEB1B-86F4-162F-11BB-980C74CB88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2900" y="544837"/>
            <a:ext cx="8458200" cy="36576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solidFill>
                  <a:srgbClr val="6F727B"/>
                </a:solidFill>
                <a:latin typeface="Franklin Gothic Medium Cond"/>
              </a:rPr>
              <a:t>Workshop Overview</a:t>
            </a:r>
            <a:endParaRPr lang="en-US">
              <a:solidFill>
                <a:srgbClr val="6F727B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404B586-DAA8-C34E-7E84-7389C771AE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2</a:t>
            </a:fld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597AF14-0E1C-34CF-0DAF-73A8CEFD1465}"/>
              </a:ext>
            </a:extLst>
          </p:cNvPr>
          <p:cNvSpPr txBox="1"/>
          <p:nvPr/>
        </p:nvSpPr>
        <p:spPr>
          <a:xfrm>
            <a:off x="2717435" y="1613390"/>
            <a:ext cx="308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0DC7CB-CBDB-2F7B-3725-826EFF5775C9}"/>
              </a:ext>
            </a:extLst>
          </p:cNvPr>
          <p:cNvSpPr txBox="1"/>
          <p:nvPr/>
        </p:nvSpPr>
        <p:spPr>
          <a:xfrm>
            <a:off x="3070887" y="3484719"/>
            <a:ext cx="308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DB3F910-C40B-930D-9212-3ADFCAB01120}"/>
              </a:ext>
            </a:extLst>
          </p:cNvPr>
          <p:cNvSpPr txBox="1"/>
          <p:nvPr/>
        </p:nvSpPr>
        <p:spPr>
          <a:xfrm>
            <a:off x="3071979" y="2547838"/>
            <a:ext cx="308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7C16A1D-2842-A931-7A29-90FABCD5417F}"/>
              </a:ext>
            </a:extLst>
          </p:cNvPr>
          <p:cNvSpPr txBox="1"/>
          <p:nvPr/>
        </p:nvSpPr>
        <p:spPr>
          <a:xfrm>
            <a:off x="2718854" y="4441501"/>
            <a:ext cx="308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1">
                    <a:lumMod val="75000"/>
                  </a:schemeClr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29085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117469-C304-6BF5-90F1-18357372D9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Franklin Gothic Medium Cond"/>
              </a:rPr>
              <a:t>Teams of two: write 3 sticky notes for what works well and 3 for what doesn’t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000EE-9759-5CD6-A813-FAA736B6DF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8095" y="1543324"/>
            <a:ext cx="3083132" cy="4454706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r>
              <a:rPr lang="en-US" sz="1500" b="1">
                <a:latin typeface="Arial"/>
                <a:cs typeface="Arial"/>
              </a:rPr>
              <a:t>Step 1</a:t>
            </a:r>
            <a:r>
              <a:rPr lang="en-US" sz="1500">
                <a:latin typeface="Arial"/>
                <a:cs typeface="Arial"/>
              </a:rPr>
              <a:t>: Split the board into two sections: "What Works Well in Teams" and "What Doesn't Work Well."</a:t>
            </a:r>
            <a:endParaRPr lang="en-US" sz="1500"/>
          </a:p>
          <a:p>
            <a:pPr marL="285750" indent="-285750">
              <a:buFont typeface="Wingdings"/>
              <a:buChar char="§"/>
            </a:pPr>
            <a:r>
              <a:rPr lang="en-US" sz="1500">
                <a:latin typeface="Arial"/>
                <a:cs typeface="Arial"/>
              </a:rPr>
              <a:t>Write expectations or past experiences (positive or negative) on sticky notes (e.g., "Open communication," "No micromanaging").</a:t>
            </a:r>
            <a:br>
              <a:rPr lang="en-US" sz="1500">
                <a:latin typeface="Arial"/>
                <a:cs typeface="Arial"/>
              </a:rPr>
            </a:br>
            <a:endParaRPr lang="en-US" sz="1500"/>
          </a:p>
          <a:p>
            <a:r>
              <a:rPr lang="en-US" sz="1500" b="1">
                <a:latin typeface="Arial"/>
                <a:cs typeface="Arial"/>
              </a:rPr>
              <a:t>Step 2</a:t>
            </a:r>
            <a:r>
              <a:rPr lang="en-US" sz="1500">
                <a:latin typeface="Arial"/>
                <a:cs typeface="Arial"/>
              </a:rPr>
              <a:t>: Cluster similar ideas and discuss:</a:t>
            </a:r>
            <a:endParaRPr lang="en-US" sz="1500"/>
          </a:p>
          <a:p>
            <a:pPr marL="285750" indent="-285750">
              <a:buFont typeface="Wingdings"/>
              <a:buChar char="§"/>
            </a:pPr>
            <a:r>
              <a:rPr lang="en-US" sz="1500">
                <a:latin typeface="Arial"/>
                <a:cs typeface="Arial"/>
              </a:rPr>
              <a:t>What do we want to keep as a team?</a:t>
            </a:r>
            <a:endParaRPr lang="en-US" sz="1500">
              <a:cs typeface="Arial"/>
            </a:endParaRPr>
          </a:p>
          <a:p>
            <a:pPr marL="285750" indent="-285750">
              <a:buFont typeface="Wingdings"/>
              <a:buChar char="§"/>
            </a:pPr>
            <a:r>
              <a:rPr lang="en-US" sz="1500">
                <a:latin typeface="Arial"/>
                <a:cs typeface="Arial"/>
              </a:rPr>
              <a:t>How do we avoid what doesn’t work?</a:t>
            </a:r>
            <a:endParaRPr lang="en-US" sz="1500"/>
          </a:p>
          <a:p>
            <a:endParaRPr lang="en-US" sz="150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B86644-B319-B3CA-D8D6-32E1D5528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Franklin Gothic Medium Cond"/>
              </a:rPr>
              <a:t>Group Brainstorming Board (5 min)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FCBCEE-9230-9B65-7E02-D47E9AB0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5767DCB-2C03-3EF5-F211-DEA058CAEF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431161"/>
              </p:ext>
            </p:extLst>
          </p:nvPr>
        </p:nvGraphicFramePr>
        <p:xfrm>
          <a:off x="3524719" y="1599073"/>
          <a:ext cx="5127518" cy="4234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3759">
                  <a:extLst>
                    <a:ext uri="{9D8B030D-6E8A-4147-A177-3AD203B41FA5}">
                      <a16:colId xmlns:a16="http://schemas.microsoft.com/office/drawing/2014/main" val="3989402781"/>
                    </a:ext>
                  </a:extLst>
                </a:gridCol>
                <a:gridCol w="2563759">
                  <a:extLst>
                    <a:ext uri="{9D8B030D-6E8A-4147-A177-3AD203B41FA5}">
                      <a16:colId xmlns:a16="http://schemas.microsoft.com/office/drawing/2014/main" val="419312785"/>
                    </a:ext>
                  </a:extLst>
                </a:gridCol>
              </a:tblGrid>
              <a:tr h="4234171">
                <a:tc>
                  <a:txBody>
                    <a:bodyPr/>
                    <a:lstStyle/>
                    <a:p>
                      <a:pPr algn="ctr"/>
                      <a:r>
                        <a:rPr lang="en-US" sz="2000" u="sng">
                          <a:solidFill>
                            <a:sysClr val="windowText" lastClr="000000"/>
                          </a:solidFill>
                        </a:rPr>
                        <a:t>What Works Well in Teams?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sng">
                          <a:solidFill>
                            <a:sysClr val="windowText" lastClr="000000"/>
                          </a:solidFill>
                        </a:rPr>
                        <a:t>What Doesn’t Work Well in Teams?</a:t>
                      </a:r>
                    </a:p>
                    <a:p>
                      <a:r>
                        <a:rPr lang="en-US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9824820"/>
                  </a:ext>
                </a:extLst>
              </a:tr>
            </a:tbl>
          </a:graphicData>
        </a:graphic>
      </p:graphicFrame>
      <p:sp>
        <p:nvSpPr>
          <p:cNvPr id="9" name="Rectangle: Folded Corner 8">
            <a:extLst>
              <a:ext uri="{FF2B5EF4-FFF2-40B4-BE49-F238E27FC236}">
                <a16:creationId xmlns:a16="http://schemas.microsoft.com/office/drawing/2014/main" id="{13084B87-4A81-63B5-51F0-F4691720FF3B}"/>
              </a:ext>
            </a:extLst>
          </p:cNvPr>
          <p:cNvSpPr/>
          <p:nvPr/>
        </p:nvSpPr>
        <p:spPr>
          <a:xfrm rot="180000">
            <a:off x="3853198" y="3178539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Folded Corner 16">
            <a:extLst>
              <a:ext uri="{FF2B5EF4-FFF2-40B4-BE49-F238E27FC236}">
                <a16:creationId xmlns:a16="http://schemas.microsoft.com/office/drawing/2014/main" id="{F7104B6A-0EA1-8DA1-0814-A199CEDA5FC3}"/>
              </a:ext>
            </a:extLst>
          </p:cNvPr>
          <p:cNvSpPr/>
          <p:nvPr/>
        </p:nvSpPr>
        <p:spPr>
          <a:xfrm rot="240000">
            <a:off x="6441299" y="2490232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: Folded Corner 31">
            <a:extLst>
              <a:ext uri="{FF2B5EF4-FFF2-40B4-BE49-F238E27FC236}">
                <a16:creationId xmlns:a16="http://schemas.microsoft.com/office/drawing/2014/main" id="{A9FB9303-37C6-B78E-7712-1855640561A5}"/>
              </a:ext>
            </a:extLst>
          </p:cNvPr>
          <p:cNvSpPr/>
          <p:nvPr/>
        </p:nvSpPr>
        <p:spPr>
          <a:xfrm rot="21240000">
            <a:off x="3829441" y="2412063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Folded Corner 32">
            <a:extLst>
              <a:ext uri="{FF2B5EF4-FFF2-40B4-BE49-F238E27FC236}">
                <a16:creationId xmlns:a16="http://schemas.microsoft.com/office/drawing/2014/main" id="{0B09CF99-AB21-310B-4E14-ACD179542F8E}"/>
              </a:ext>
            </a:extLst>
          </p:cNvPr>
          <p:cNvSpPr/>
          <p:nvPr/>
        </p:nvSpPr>
        <p:spPr>
          <a:xfrm rot="21480000">
            <a:off x="6451230" y="3157706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: Folded Corner 33">
            <a:extLst>
              <a:ext uri="{FF2B5EF4-FFF2-40B4-BE49-F238E27FC236}">
                <a16:creationId xmlns:a16="http://schemas.microsoft.com/office/drawing/2014/main" id="{5514D5A4-E6D6-D607-F9AE-B9C8B30DE32F}"/>
              </a:ext>
            </a:extLst>
          </p:cNvPr>
          <p:cNvSpPr/>
          <p:nvPr/>
        </p:nvSpPr>
        <p:spPr>
          <a:xfrm rot="240000">
            <a:off x="6435668" y="3792243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Folded Corner 5">
            <a:extLst>
              <a:ext uri="{FF2B5EF4-FFF2-40B4-BE49-F238E27FC236}">
                <a16:creationId xmlns:a16="http://schemas.microsoft.com/office/drawing/2014/main" id="{AD86793F-8741-5418-8150-6C18F1ACA812}"/>
              </a:ext>
            </a:extLst>
          </p:cNvPr>
          <p:cNvSpPr/>
          <p:nvPr/>
        </p:nvSpPr>
        <p:spPr>
          <a:xfrm>
            <a:off x="3814706" y="3920900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9BC8AC3F-8856-A198-4A54-3CE737382571}"/>
              </a:ext>
            </a:extLst>
          </p:cNvPr>
          <p:cNvSpPr/>
          <p:nvPr/>
        </p:nvSpPr>
        <p:spPr>
          <a:xfrm rot="180000">
            <a:off x="5002290" y="2393667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5CD4F783-CCD6-B3BF-1B1D-7C4522DABB82}"/>
              </a:ext>
            </a:extLst>
          </p:cNvPr>
          <p:cNvSpPr/>
          <p:nvPr/>
        </p:nvSpPr>
        <p:spPr>
          <a:xfrm rot="21420000">
            <a:off x="5002290" y="3123462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Folded Corner 11">
            <a:extLst>
              <a:ext uri="{FF2B5EF4-FFF2-40B4-BE49-F238E27FC236}">
                <a16:creationId xmlns:a16="http://schemas.microsoft.com/office/drawing/2014/main" id="{6526EB15-94A8-5A7F-53F8-9E538155D297}"/>
              </a:ext>
            </a:extLst>
          </p:cNvPr>
          <p:cNvSpPr/>
          <p:nvPr/>
        </p:nvSpPr>
        <p:spPr>
          <a:xfrm>
            <a:off x="5004490" y="3839463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Folded Corner 13">
            <a:extLst>
              <a:ext uri="{FF2B5EF4-FFF2-40B4-BE49-F238E27FC236}">
                <a16:creationId xmlns:a16="http://schemas.microsoft.com/office/drawing/2014/main" id="{390DA6D3-A90F-1B1A-282B-93720AD1B43F}"/>
              </a:ext>
            </a:extLst>
          </p:cNvPr>
          <p:cNvSpPr/>
          <p:nvPr/>
        </p:nvSpPr>
        <p:spPr>
          <a:xfrm rot="21480000">
            <a:off x="6433467" y="4550625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Folded Corner 15">
            <a:extLst>
              <a:ext uri="{FF2B5EF4-FFF2-40B4-BE49-F238E27FC236}">
                <a16:creationId xmlns:a16="http://schemas.microsoft.com/office/drawing/2014/main" id="{509FD879-3A56-E0E5-1CFB-F6C98647F1B8}"/>
              </a:ext>
            </a:extLst>
          </p:cNvPr>
          <p:cNvSpPr/>
          <p:nvPr/>
        </p:nvSpPr>
        <p:spPr>
          <a:xfrm>
            <a:off x="7629728" y="3248230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Folded Corner 17">
            <a:extLst>
              <a:ext uri="{FF2B5EF4-FFF2-40B4-BE49-F238E27FC236}">
                <a16:creationId xmlns:a16="http://schemas.microsoft.com/office/drawing/2014/main" id="{EA6B3F58-0B55-4AB0-306B-24287AC438B4}"/>
              </a:ext>
            </a:extLst>
          </p:cNvPr>
          <p:cNvSpPr/>
          <p:nvPr/>
        </p:nvSpPr>
        <p:spPr>
          <a:xfrm rot="21120000">
            <a:off x="7626760" y="2511013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Folded Corner 10">
            <a:extLst>
              <a:ext uri="{FF2B5EF4-FFF2-40B4-BE49-F238E27FC236}">
                <a16:creationId xmlns:a16="http://schemas.microsoft.com/office/drawing/2014/main" id="{5569BA48-CDCB-2CB3-9DB6-9D5698600675}"/>
              </a:ext>
            </a:extLst>
          </p:cNvPr>
          <p:cNvSpPr/>
          <p:nvPr/>
        </p:nvSpPr>
        <p:spPr>
          <a:xfrm rot="21360000">
            <a:off x="3825966" y="4619086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Folded Corner 12">
            <a:extLst>
              <a:ext uri="{FF2B5EF4-FFF2-40B4-BE49-F238E27FC236}">
                <a16:creationId xmlns:a16="http://schemas.microsoft.com/office/drawing/2014/main" id="{E0EF16D4-37FE-D520-0605-2B35A6ED6203}"/>
              </a:ext>
            </a:extLst>
          </p:cNvPr>
          <p:cNvSpPr/>
          <p:nvPr/>
        </p:nvSpPr>
        <p:spPr>
          <a:xfrm rot="240000">
            <a:off x="5025273" y="4596565"/>
            <a:ext cx="706583" cy="696193"/>
          </a:xfrm>
          <a:prstGeom prst="foldedCorne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Folded Corner 14">
            <a:extLst>
              <a:ext uri="{FF2B5EF4-FFF2-40B4-BE49-F238E27FC236}">
                <a16:creationId xmlns:a16="http://schemas.microsoft.com/office/drawing/2014/main" id="{5616DCD7-BC29-01E5-F8A8-A9773E8631D2}"/>
              </a:ext>
            </a:extLst>
          </p:cNvPr>
          <p:cNvSpPr/>
          <p:nvPr/>
        </p:nvSpPr>
        <p:spPr>
          <a:xfrm rot="300000">
            <a:off x="7656165" y="3934720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Folded Corner 18">
            <a:extLst>
              <a:ext uri="{FF2B5EF4-FFF2-40B4-BE49-F238E27FC236}">
                <a16:creationId xmlns:a16="http://schemas.microsoft.com/office/drawing/2014/main" id="{55E63830-2053-78C3-06D4-430A995869F1}"/>
              </a:ext>
            </a:extLst>
          </p:cNvPr>
          <p:cNvSpPr/>
          <p:nvPr/>
        </p:nvSpPr>
        <p:spPr>
          <a:xfrm rot="180000">
            <a:off x="7622383" y="4632908"/>
            <a:ext cx="690996" cy="644238"/>
          </a:xfrm>
          <a:prstGeom prst="foldedCorner">
            <a:avLst/>
          </a:prstGeom>
          <a:solidFill>
            <a:srgbClr val="00B0F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61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A1A24D-5D47-C172-32F0-525C2D676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A white paper with black text&#10;&#10;AI-generated content may be incorrect.">
            <a:extLst>
              <a:ext uri="{FF2B5EF4-FFF2-40B4-BE49-F238E27FC236}">
                <a16:creationId xmlns:a16="http://schemas.microsoft.com/office/drawing/2014/main" id="{056C3115-BBB0-52B4-153F-731026010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764" y="231767"/>
            <a:ext cx="4724950" cy="5860689"/>
          </a:xfrm>
          <a:prstGeom prst="rect">
            <a:avLst/>
          </a:prstGeom>
        </p:spPr>
      </p:pic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109B472E-9E18-C494-FC58-808F4730A819}"/>
              </a:ext>
            </a:extLst>
          </p:cNvPr>
          <p:cNvSpPr/>
          <p:nvPr/>
        </p:nvSpPr>
        <p:spPr>
          <a:xfrm rot="120000">
            <a:off x="6951478" y="835912"/>
            <a:ext cx="914400" cy="882745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5A8F2A0F-71BF-1F46-D958-323891CEA0EB}"/>
              </a:ext>
            </a:extLst>
          </p:cNvPr>
          <p:cNvSpPr/>
          <p:nvPr/>
        </p:nvSpPr>
        <p:spPr>
          <a:xfrm rot="21420000">
            <a:off x="7102575" y="1837811"/>
            <a:ext cx="914400" cy="882745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Folded Corner 11">
            <a:extLst>
              <a:ext uri="{FF2B5EF4-FFF2-40B4-BE49-F238E27FC236}">
                <a16:creationId xmlns:a16="http://schemas.microsoft.com/office/drawing/2014/main" id="{E57D3A79-1139-81CC-6DDF-9B4FE736CBD8}"/>
              </a:ext>
            </a:extLst>
          </p:cNvPr>
          <p:cNvSpPr/>
          <p:nvPr/>
        </p:nvSpPr>
        <p:spPr>
          <a:xfrm>
            <a:off x="7241757" y="2923270"/>
            <a:ext cx="914400" cy="882745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0B8CE4C4-1679-D82D-DC3C-090E463F57A2}"/>
              </a:ext>
            </a:extLst>
          </p:cNvPr>
          <p:cNvSpPr/>
          <p:nvPr/>
        </p:nvSpPr>
        <p:spPr>
          <a:xfrm>
            <a:off x="4122987" y="1278653"/>
            <a:ext cx="2957398" cy="23032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AF96108E-0629-CF16-8626-F57528315B90}"/>
              </a:ext>
            </a:extLst>
          </p:cNvPr>
          <p:cNvSpPr/>
          <p:nvPr/>
        </p:nvSpPr>
        <p:spPr>
          <a:xfrm>
            <a:off x="4316713" y="2279292"/>
            <a:ext cx="2934248" cy="240952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3C5E0547-9075-3F72-A54A-8405C6864E52}"/>
              </a:ext>
            </a:extLst>
          </p:cNvPr>
          <p:cNvSpPr/>
          <p:nvPr/>
        </p:nvSpPr>
        <p:spPr>
          <a:xfrm>
            <a:off x="4265107" y="3306407"/>
            <a:ext cx="3042170" cy="223747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0AB6D3-03CC-2A7F-253D-6934DC791572}"/>
              </a:ext>
            </a:extLst>
          </p:cNvPr>
          <p:cNvSpPr txBox="1"/>
          <p:nvPr/>
        </p:nvSpPr>
        <p:spPr>
          <a:xfrm>
            <a:off x="4981200" y="3869069"/>
            <a:ext cx="3908175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§"/>
            </a:pPr>
            <a:r>
              <a:rPr lang="en-US" sz="1500"/>
              <a:t>What insights and patterns are revealed from team members' contributions to the brainstorming board?</a:t>
            </a:r>
            <a:br>
              <a:rPr lang="en-US" sz="1500"/>
            </a:br>
            <a:endParaRPr lang="en-US" sz="1500"/>
          </a:p>
          <a:p>
            <a:pPr marL="285750" indent="-285750">
              <a:buFont typeface="Wingdings"/>
              <a:buChar char="§"/>
            </a:pPr>
            <a:r>
              <a:rPr lang="en-US" sz="1500"/>
              <a:t>How do these insights and patterns inform team values? What changes need to be made so each team’s values reflects their shared values?</a:t>
            </a:r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7B35AD7D-FBFC-9FA2-409A-AB7171AC3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2855" y="230547"/>
            <a:ext cx="4170431" cy="658142"/>
          </a:xfrm>
        </p:spPr>
        <p:txBody>
          <a:bodyPr>
            <a:normAutofit fontScale="90000"/>
          </a:bodyPr>
          <a:lstStyle/>
          <a:p>
            <a:r>
              <a:rPr lang="en-US" sz="2600">
                <a:latin typeface="Franklin Gothic Medium Cond"/>
              </a:rPr>
              <a:t>Team Values: Rethink &amp; Revise</a:t>
            </a:r>
            <a:br>
              <a:rPr lang="en-US" sz="2600">
                <a:latin typeface="Franklin Gothic Medium Cond"/>
              </a:rPr>
            </a:br>
            <a:r>
              <a:rPr lang="en-US" sz="2600">
                <a:latin typeface="Franklin Gothic Medium Cond"/>
              </a:rPr>
              <a:t>(8 min)</a:t>
            </a:r>
            <a:endParaRPr lang="en-US" sz="26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2EF685-BA5D-23E9-56D8-EB4FF13DFB77}"/>
              </a:ext>
            </a:extLst>
          </p:cNvPr>
          <p:cNvSpPr txBox="1"/>
          <p:nvPr/>
        </p:nvSpPr>
        <p:spPr>
          <a:xfrm>
            <a:off x="4976938" y="5841701"/>
            <a:ext cx="4068041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500" b="1" baseline="0">
                <a:latin typeface="Arial"/>
              </a:rPr>
              <a:t>Outcome</a:t>
            </a:r>
            <a:r>
              <a:rPr lang="en-US" sz="1500" baseline="0">
                <a:latin typeface="Arial"/>
              </a:rPr>
              <a:t>: A shared “</a:t>
            </a:r>
            <a:r>
              <a:rPr lang="en-US" sz="1500" b="1">
                <a:latin typeface="Arial"/>
              </a:rPr>
              <a:t>Updated Team</a:t>
            </a:r>
            <a:r>
              <a:rPr lang="en-US" sz="1500" b="1" baseline="0">
                <a:latin typeface="Arial"/>
              </a:rPr>
              <a:t> </a:t>
            </a:r>
            <a:r>
              <a:rPr lang="en-US" sz="1500" b="1">
                <a:latin typeface="Arial"/>
              </a:rPr>
              <a:t>Values</a:t>
            </a:r>
            <a:r>
              <a:rPr lang="en-US" sz="1500">
                <a:latin typeface="Arial"/>
              </a:rPr>
              <a:t>”</a:t>
            </a:r>
            <a:r>
              <a:rPr lang="en-US" sz="1500" baseline="0">
                <a:latin typeface="Arial"/>
              </a:rPr>
              <a:t> </a:t>
            </a:r>
            <a:endParaRPr lang="en-GB"/>
          </a:p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21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485DD-6088-8C53-F00A-951EE8AD2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168" y="210112"/>
            <a:ext cx="8450036" cy="589032"/>
          </a:xfrm>
        </p:spPr>
        <p:txBody>
          <a:bodyPr>
            <a:normAutofit fontScale="90000"/>
          </a:bodyPr>
          <a:lstStyle/>
          <a:p>
            <a:r>
              <a:rPr lang="en-US">
                <a:latin typeface="Franklin Gothic Medium Cond"/>
              </a:rPr>
              <a:t>Peer-to-peer Accountability (8 min)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B5390-834A-C7FE-154F-FF8ED4A5B46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46903" y="3727188"/>
            <a:ext cx="4209166" cy="166764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400" b="1"/>
              <a:t>In what ways have you had to be accountable? </a:t>
            </a:r>
          </a:p>
          <a:p>
            <a:r>
              <a:rPr lang="en-US" sz="1400"/>
              <a:t>Example: I have to pick up my little brother from baseball practice on Tuesday evenings.</a:t>
            </a:r>
          </a:p>
          <a:p>
            <a:r>
              <a:rPr lang="en-US" sz="1400"/>
              <a:t>Example: I have a big exam coming up so I need to make a schedule so I can study 30 minutes per day.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8AC04-DCB1-8E58-4492-9B29F23BB4B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22875" y="3721008"/>
            <a:ext cx="4069232" cy="167697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400" b="1"/>
              <a:t>As a group, how do you define accountability? Think about the common themes from what everyone shared in the previous discussion.</a:t>
            </a:r>
            <a:endParaRPr lang="en-US" sz="1400" dirty="0"/>
          </a:p>
          <a:p>
            <a:r>
              <a:rPr lang="en-US" sz="1400" dirty="0"/>
              <a:t>Example: By picking my brother up from baseball practice, I have to be dependable. I would define accountability as being someone who is dependable.</a:t>
            </a:r>
          </a:p>
          <a:p>
            <a:pPr marL="0" indent="0">
              <a:buNone/>
            </a:pPr>
            <a:endParaRPr lang="en-US" sz="1200" b="1" i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CC125-DBC1-4594-45B4-B02F7A49FB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0182" y="3290176"/>
            <a:ext cx="4218496" cy="44304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Franklin Gothic Medium Cond"/>
              </a:rPr>
              <a:t>Discussion Activity 1: (Teams of 2)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E2A86-FE50-2067-2E6F-D5CA7F1455B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5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29E1B12-6CB7-2E48-D2F6-AE41200C0702}"/>
              </a:ext>
            </a:extLst>
          </p:cNvPr>
          <p:cNvSpPr txBox="1">
            <a:spLocks/>
          </p:cNvSpPr>
          <p:nvPr/>
        </p:nvSpPr>
        <p:spPr>
          <a:xfrm>
            <a:off x="4722620" y="3295623"/>
            <a:ext cx="4078538" cy="4337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" pitchFamily="2" charset="2"/>
              <a:buNone/>
              <a:defRPr sz="2000" b="0" i="0" kern="1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7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6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2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defRPr sz="105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chemeClr val="tx1"/>
                </a:solidFill>
                <a:latin typeface="Franklin Gothic Medium Cond"/>
              </a:rPr>
              <a:t>Discussion Activity 2: (Group)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71D2C4-111B-10EA-ECFB-AF216771AFBB}"/>
              </a:ext>
            </a:extLst>
          </p:cNvPr>
          <p:cNvSpPr txBox="1"/>
          <p:nvPr/>
        </p:nvSpPr>
        <p:spPr>
          <a:xfrm>
            <a:off x="352768" y="1054257"/>
            <a:ext cx="8461920" cy="19697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/>
              <a:t>Once team values are collaboratively established as part of the contract, it becomes a live document that serves as a </a:t>
            </a:r>
            <a:r>
              <a:rPr lang="en-US" sz="1600" b="1"/>
              <a:t>safeguard </a:t>
            </a:r>
            <a:r>
              <a:rPr lang="en-US" sz="1600"/>
              <a:t>and a</a:t>
            </a:r>
            <a:r>
              <a:rPr lang="en-US" sz="1600" b="1"/>
              <a:t> reference point</a:t>
            </a:r>
            <a:r>
              <a:rPr lang="en-US" sz="1600"/>
              <a:t> for the duration of the project.</a:t>
            </a:r>
            <a:endParaRPr lang="en-US"/>
          </a:p>
          <a:p>
            <a:pPr>
              <a:spcAft>
                <a:spcPts val="600"/>
              </a:spcAft>
            </a:pPr>
            <a:r>
              <a:rPr lang="en-US" sz="1600"/>
              <a:t>Exploring </a:t>
            </a:r>
            <a:r>
              <a:rPr lang="en-US" sz="1600" i="1"/>
              <a:t>accountability </a:t>
            </a:r>
            <a:r>
              <a:rPr lang="en-US" sz="1600"/>
              <a:t>and hashing out its meaning in a team context can be tricky, but it's a critical part of the agreement and each member's understanding of roles and responsibilities (their own and others').</a:t>
            </a:r>
          </a:p>
          <a:p>
            <a:r>
              <a:rPr lang="en-US" sz="1600"/>
              <a:t>Try these discussion activities with your peers to prime their thinking about accountability and its role both in their everyday lives and in the context of the team.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D10BCB-EE8C-5B49-5696-2BF38110F10A}"/>
              </a:ext>
            </a:extLst>
          </p:cNvPr>
          <p:cNvSpPr txBox="1"/>
          <p:nvPr/>
        </p:nvSpPr>
        <p:spPr>
          <a:xfrm>
            <a:off x="242306" y="5505441"/>
            <a:ext cx="871024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/>
              <a:t>Tip: During these activities, notice how words and phrases shared out loud develop into common themes. Consider having students code/mind map the key terms that emerge during the larger discussion.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4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14083-65C0-7B26-CAB6-CEB587B87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3799C2-94DB-A535-EC67-381C08A60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 descr="A white paper with black text&#10;&#10;AI-generated content may be incorrect.">
            <a:extLst>
              <a:ext uri="{FF2B5EF4-FFF2-40B4-BE49-F238E27FC236}">
                <a16:creationId xmlns:a16="http://schemas.microsoft.com/office/drawing/2014/main" id="{07B1FC53-D716-297C-97CF-0569281A4C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764" y="222436"/>
            <a:ext cx="4724950" cy="5860689"/>
          </a:xfrm>
          <a:prstGeom prst="rect">
            <a:avLst/>
          </a:prstGeom>
        </p:spPr>
      </p:pic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8A947B33-A743-EC69-1435-3B9C225F0CC7}"/>
              </a:ext>
            </a:extLst>
          </p:cNvPr>
          <p:cNvSpPr/>
          <p:nvPr/>
        </p:nvSpPr>
        <p:spPr>
          <a:xfrm rot="120000">
            <a:off x="7242617" y="625408"/>
            <a:ext cx="991853" cy="979012"/>
          </a:xfrm>
          <a:prstGeom prst="foldedCorner">
            <a:avLst/>
          </a:prstGeom>
          <a:solidFill>
            <a:srgbClr val="C21D11">
              <a:alpha val="84000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800" dirty="0">
              <a:ea typeface="+mn-lt"/>
              <a:cs typeface="+mn-lt"/>
            </a:endParaRPr>
          </a:p>
          <a:p>
            <a:pPr algn="ctr"/>
            <a:r>
              <a:rPr lang="en-US" sz="1000" dirty="0">
                <a:ea typeface="+mn-lt"/>
                <a:cs typeface="+mn-lt"/>
              </a:rPr>
              <a:t>Agree on measures to take to ensure team member accountability</a:t>
            </a:r>
            <a:endParaRPr lang="en-US" sz="1000" dirty="0"/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FDF3DC4D-A4AE-8877-5B22-35A4743DD312}"/>
              </a:ext>
            </a:extLst>
          </p:cNvPr>
          <p:cNvSpPr/>
          <p:nvPr/>
        </p:nvSpPr>
        <p:spPr>
          <a:xfrm rot="10800000">
            <a:off x="4247677" y="1206128"/>
            <a:ext cx="2957398" cy="235515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4DDCD776-2072-ED6D-3505-8E651781A15B}"/>
              </a:ext>
            </a:extLst>
          </p:cNvPr>
          <p:cNvSpPr/>
          <p:nvPr/>
        </p:nvSpPr>
        <p:spPr>
          <a:xfrm rot="10800000">
            <a:off x="4302293" y="2188106"/>
            <a:ext cx="2934248" cy="246147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7FF194C2-1F1B-43CE-EAC1-9E5940020516}"/>
              </a:ext>
            </a:extLst>
          </p:cNvPr>
          <p:cNvSpPr/>
          <p:nvPr/>
        </p:nvSpPr>
        <p:spPr>
          <a:xfrm rot="10800000">
            <a:off x="4230080" y="3032128"/>
            <a:ext cx="2792788" cy="234137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8E4F37-D608-4CCB-1D6E-1D169AD45D3A}"/>
              </a:ext>
            </a:extLst>
          </p:cNvPr>
          <p:cNvSpPr txBox="1"/>
          <p:nvPr/>
        </p:nvSpPr>
        <p:spPr>
          <a:xfrm>
            <a:off x="5054635" y="3848918"/>
            <a:ext cx="3908175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§"/>
            </a:pPr>
            <a:r>
              <a:rPr lang="en-US" sz="1400" dirty="0"/>
              <a:t>What do we do if someone is not holding themselves accountable per each value?*</a:t>
            </a:r>
          </a:p>
          <a:p>
            <a:endParaRPr lang="en-US" sz="1400" dirty="0"/>
          </a:p>
          <a:p>
            <a:pPr marL="285750" indent="-285750">
              <a:buFont typeface="Wingdings"/>
              <a:buChar char="§"/>
            </a:pPr>
            <a:r>
              <a:rPr lang="en-US" sz="1400" dirty="0"/>
              <a:t>Work collaboratively to develop actionable steps to follow if a team member does not meet their target metrics (reminder messages, role reassignment, etc.).</a:t>
            </a:r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EB66222A-FCAB-3EAC-D0A1-F7DBA4C5E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2373" y="773"/>
            <a:ext cx="4197892" cy="613506"/>
          </a:xfrm>
        </p:spPr>
        <p:txBody>
          <a:bodyPr>
            <a:normAutofit/>
          </a:bodyPr>
          <a:lstStyle/>
          <a:p>
            <a:r>
              <a:rPr lang="en-US" sz="2300">
                <a:latin typeface="Franklin Gothic Medium Cond"/>
              </a:rPr>
              <a:t>Defining Accountability Protocols</a:t>
            </a:r>
            <a:endParaRPr lang="en-US" sz="23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1A6213-BB96-037F-CC56-6DB79227FB3D}"/>
              </a:ext>
            </a:extLst>
          </p:cNvPr>
          <p:cNvSpPr txBox="1"/>
          <p:nvPr/>
        </p:nvSpPr>
        <p:spPr>
          <a:xfrm>
            <a:off x="5155479" y="6029442"/>
            <a:ext cx="3705484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114300" indent="-114300"/>
            <a:r>
              <a:rPr lang="en-US" sz="1400"/>
              <a:t>*Remember that you can always consult your Data Mine colleagues for guidance.</a:t>
            </a:r>
          </a:p>
        </p:txBody>
      </p:sp>
      <p:sp>
        <p:nvSpPr>
          <p:cNvPr id="2" name="Rectangle: Folded Corner 1">
            <a:extLst>
              <a:ext uri="{FF2B5EF4-FFF2-40B4-BE49-F238E27FC236}">
                <a16:creationId xmlns:a16="http://schemas.microsoft.com/office/drawing/2014/main" id="{C9986DA7-8FCB-87E1-9597-13A88E1A24DE}"/>
              </a:ext>
            </a:extLst>
          </p:cNvPr>
          <p:cNvSpPr/>
          <p:nvPr/>
        </p:nvSpPr>
        <p:spPr>
          <a:xfrm>
            <a:off x="7265104" y="1640689"/>
            <a:ext cx="998184" cy="1018480"/>
          </a:xfrm>
          <a:prstGeom prst="foldedCorner">
            <a:avLst/>
          </a:prstGeom>
          <a:solidFill>
            <a:srgbClr val="C21D11">
              <a:alpha val="84000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 dirty="0"/>
          </a:p>
          <a:p>
            <a:pPr algn="ctr"/>
            <a:endParaRPr lang="en-US" sz="700" dirty="0"/>
          </a:p>
          <a:p>
            <a:pPr algn="ctr"/>
            <a:br>
              <a:rPr lang="en-US" sz="1000" dirty="0"/>
            </a:br>
            <a:r>
              <a:rPr lang="en-US" sz="1000" dirty="0"/>
              <a:t>Start by writing ideas on sticky notes</a:t>
            </a:r>
            <a:br>
              <a:rPr lang="en-US" sz="700" dirty="0"/>
            </a:br>
            <a:br>
              <a:rPr lang="en-US" sz="700" dirty="0"/>
            </a:br>
            <a:endParaRPr lang="en-US" sz="650" dirty="0"/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F8D661FD-5257-2541-FDBD-436F6C079C07}"/>
              </a:ext>
            </a:extLst>
          </p:cNvPr>
          <p:cNvSpPr/>
          <p:nvPr/>
        </p:nvSpPr>
        <p:spPr>
          <a:xfrm rot="21360000">
            <a:off x="7060620" y="2698414"/>
            <a:ext cx="1172556" cy="1067336"/>
          </a:xfrm>
          <a:prstGeom prst="foldedCorner">
            <a:avLst/>
          </a:prstGeom>
          <a:solidFill>
            <a:srgbClr val="C21D11">
              <a:alpha val="84000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000" dirty="0"/>
          </a:p>
          <a:p>
            <a:pPr algn="ctr"/>
            <a:r>
              <a:rPr lang="en-US" sz="1000" dirty="0"/>
              <a:t>Then, transfer protocols from sticky notes to a secondary document in the contract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B954B6-F8EE-1595-368B-0A7433C96F9E}"/>
              </a:ext>
            </a:extLst>
          </p:cNvPr>
          <p:cNvSpPr txBox="1"/>
          <p:nvPr/>
        </p:nvSpPr>
        <p:spPr>
          <a:xfrm rot="5400000">
            <a:off x="7446638" y="2298715"/>
            <a:ext cx="29018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Accountability Protocols</a:t>
            </a:r>
          </a:p>
        </p:txBody>
      </p:sp>
      <p:sp>
        <p:nvSpPr>
          <p:cNvPr id="11" name="Right Bracket 10">
            <a:extLst>
              <a:ext uri="{FF2B5EF4-FFF2-40B4-BE49-F238E27FC236}">
                <a16:creationId xmlns:a16="http://schemas.microsoft.com/office/drawing/2014/main" id="{8A788C06-BDF6-17B7-22FA-73414387BC41}"/>
              </a:ext>
            </a:extLst>
          </p:cNvPr>
          <p:cNvSpPr/>
          <p:nvPr/>
        </p:nvSpPr>
        <p:spPr>
          <a:xfrm>
            <a:off x="8268194" y="586131"/>
            <a:ext cx="438066" cy="3184081"/>
          </a:xfrm>
          <a:prstGeom prst="rightBracket">
            <a:avLst/>
          </a:prstGeom>
          <a:effectLst>
            <a:outerShdw blurRad="63500" dist="38100" dir="270000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143603-03E1-D010-864A-6BDEF3C7B2F3}"/>
              </a:ext>
            </a:extLst>
          </p:cNvPr>
          <p:cNvSpPr txBox="1"/>
          <p:nvPr/>
        </p:nvSpPr>
        <p:spPr>
          <a:xfrm>
            <a:off x="5280735" y="5482268"/>
            <a:ext cx="29847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baseline="0">
                <a:latin typeface="Arial"/>
              </a:rPr>
              <a:t>Outcome</a:t>
            </a:r>
            <a:r>
              <a:rPr lang="en-US" sz="1400" baseline="0">
                <a:latin typeface="Arial"/>
              </a:rPr>
              <a:t>: A shared set of </a:t>
            </a:r>
            <a:r>
              <a:rPr lang="en-US" sz="1400">
                <a:latin typeface="Arial"/>
              </a:rPr>
              <a:t>“</a:t>
            </a:r>
            <a:r>
              <a:rPr lang="en-US" sz="1400" b="1">
                <a:latin typeface="Arial"/>
              </a:rPr>
              <a:t>Accountability Protocols</a:t>
            </a:r>
            <a:r>
              <a:rPr lang="en-US" sz="1400">
                <a:latin typeface="Arial"/>
              </a:rPr>
              <a:t>”</a:t>
            </a:r>
            <a:r>
              <a:rPr lang="en-US" sz="1400" baseline="0">
                <a:latin typeface="Arial"/>
              </a:rPr>
              <a:t> </a:t>
            </a:r>
            <a:r>
              <a:rPr sz="1400">
                <a:latin typeface="Arial"/>
                <a:ea typeface="Arial"/>
                <a:cs typeface="Arial"/>
              </a:rPr>
              <a:t>​</a:t>
            </a:r>
            <a:endParaRPr lang="en-GB" sz="1400"/>
          </a:p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742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2CBA-026F-7E96-546F-23B8813A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FBDCD-BC38-D4A8-A210-EA02F26100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991" y="3434011"/>
            <a:ext cx="5977812" cy="28071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Purdue </a:t>
            </a:r>
            <a:r>
              <a:rPr lang="en-US">
                <a:ea typeface="+mn-lt"/>
                <a:cs typeface="+mn-lt"/>
              </a:rPr>
              <a:t>OWL</a:t>
            </a:r>
            <a:r>
              <a:rPr lang="en-US"/>
              <a:t> </a:t>
            </a:r>
          </a:p>
          <a:p>
            <a:r>
              <a:rPr lang="en-US"/>
              <a:t>Student Center 203</a:t>
            </a:r>
            <a:endParaRPr lang="en-US">
              <a:ea typeface="+mn-lt"/>
              <a:cs typeface="+mn-lt"/>
            </a:endParaRPr>
          </a:p>
          <a:p>
            <a:endParaRPr lang="en-US"/>
          </a:p>
          <a:p>
            <a:r>
              <a:rPr lang="en-US"/>
              <a:t>Web</a:t>
            </a:r>
            <a:r>
              <a:rPr lang="en-US">
                <a:ea typeface="+mn-lt"/>
                <a:cs typeface="+mn-lt"/>
              </a:rPr>
              <a:t>: https://</a:t>
            </a:r>
            <a:r>
              <a:rPr lang="en-US" err="1">
                <a:ea typeface="+mn-lt"/>
                <a:cs typeface="+mn-lt"/>
              </a:rPr>
              <a:t>owl.purdue.edu</a:t>
            </a:r>
            <a:r>
              <a:rPr lang="en-US">
                <a:ea typeface="+mn-lt"/>
                <a:cs typeface="+mn-lt"/>
              </a:rPr>
              <a:t>/</a:t>
            </a:r>
          </a:p>
          <a:p>
            <a:r>
              <a:rPr lang="en-US"/>
              <a:t>Phone</a:t>
            </a:r>
            <a:r>
              <a:rPr lang="en-US">
                <a:ea typeface="+mn-lt"/>
                <a:cs typeface="+mn-lt"/>
              </a:rPr>
              <a:t>: (765) 494-3723</a:t>
            </a:r>
          </a:p>
          <a:p>
            <a:r>
              <a:rPr lang="en-US"/>
              <a:t>Email: </a:t>
            </a:r>
            <a:r>
              <a:rPr lang="en-US" err="1"/>
              <a:t>indy.owl@purdue.edu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6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58CD8B7C-5011-9843-9353-17E061D772B1}" vid="{EA13767D-C630-2546-A9B7-94E4AAF330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Purdue1</Template>
  <TotalTime>1</TotalTime>
  <Words>614</Words>
  <Application>Microsoft Office PowerPoint</Application>
  <PresentationFormat>On-screen Show (4:3)</PresentationFormat>
  <Paragraphs>69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Franklin Gothic Book</vt:lpstr>
      <vt:lpstr>Calibri</vt:lpstr>
      <vt:lpstr>Arial</vt:lpstr>
      <vt:lpstr>Wingdings</vt:lpstr>
      <vt:lpstr>Franklin Gothic Medium Cond</vt:lpstr>
      <vt:lpstr>Franklin Gothic Medium</vt:lpstr>
      <vt:lpstr>Office Theme</vt:lpstr>
      <vt:lpstr>Team Values Review</vt:lpstr>
      <vt:lpstr>Team Values Review</vt:lpstr>
      <vt:lpstr>Group Brainstorming Board (5 min)</vt:lpstr>
      <vt:lpstr>Team Values: Rethink &amp; Revise (8 min)</vt:lpstr>
      <vt:lpstr>Peer-to-peer Accountability (8 min)</vt:lpstr>
      <vt:lpstr>Defining Accountability Protocols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Writing Process</dc:title>
  <dc:creator>Colon, Garrett Ivan</dc:creator>
  <cp:lastModifiedBy>Anna Bajszczak</cp:lastModifiedBy>
  <cp:revision>60</cp:revision>
  <dcterms:created xsi:type="dcterms:W3CDTF">2022-12-29T13:44:14Z</dcterms:created>
  <dcterms:modified xsi:type="dcterms:W3CDTF">2026-01-09T17:06:30Z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7606f69-b0ae-4874-be30-7d43a3c7be10_Enabled">
    <vt:lpwstr>true</vt:lpwstr>
  </property>
  <property fmtid="{D5CDD505-2E9C-101B-9397-08002B2CF9AE}" pid="3" name="MSIP_Label_f7606f69-b0ae-4874-be30-7d43a3c7be10_SetDate">
    <vt:lpwstr>2025-07-22T18:26:55Z</vt:lpwstr>
  </property>
  <property fmtid="{D5CDD505-2E9C-101B-9397-08002B2CF9AE}" pid="4" name="MSIP_Label_f7606f69-b0ae-4874-be30-7d43a3c7be10_Method">
    <vt:lpwstr>Standard</vt:lpwstr>
  </property>
  <property fmtid="{D5CDD505-2E9C-101B-9397-08002B2CF9AE}" pid="5" name="MSIP_Label_f7606f69-b0ae-4874-be30-7d43a3c7be10_Name">
    <vt:lpwstr>defa4170-0d19-0005-0001-bc88714345d2</vt:lpwstr>
  </property>
  <property fmtid="{D5CDD505-2E9C-101B-9397-08002B2CF9AE}" pid="6" name="MSIP_Label_f7606f69-b0ae-4874-be30-7d43a3c7be10_SiteId">
    <vt:lpwstr>4130bd39-7c53-419c-b1e5-8758d6d63f21</vt:lpwstr>
  </property>
  <property fmtid="{D5CDD505-2E9C-101B-9397-08002B2CF9AE}" pid="7" name="MSIP_Label_f7606f69-b0ae-4874-be30-7d43a3c7be10_ActionId">
    <vt:lpwstr>3fdb6f54-ac96-421a-8edc-a38ee2b3efd3</vt:lpwstr>
  </property>
  <property fmtid="{D5CDD505-2E9C-101B-9397-08002B2CF9AE}" pid="8" name="MSIP_Label_f7606f69-b0ae-4874-be30-7d43a3c7be10_ContentBits">
    <vt:lpwstr>0</vt:lpwstr>
  </property>
  <property fmtid="{D5CDD505-2E9C-101B-9397-08002B2CF9AE}" pid="9" name="MSIP_Label_f7606f69-b0ae-4874-be30-7d43a3c7be10_Tag">
    <vt:lpwstr>50, 3, 0, 1</vt:lpwstr>
  </property>
</Properties>
</file>