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355" r:id="rId5"/>
    <p:sldId id="365" r:id="rId6"/>
    <p:sldId id="402" r:id="rId7"/>
    <p:sldId id="467" r:id="rId8"/>
    <p:sldId id="470" r:id="rId9"/>
    <p:sldId id="469" r:id="rId10"/>
    <p:sldId id="277" r:id="rId11"/>
  </p:sldIdLst>
  <p:sldSz cx="12192000" cy="6858000"/>
  <p:notesSz cx="6858000" cy="9144000"/>
  <p:embeddedFontLst>
    <p:embeddedFont>
      <p:font typeface="Acumin Pro" panose="020B0504020202020204" pitchFamily="34" charset="77"/>
      <p:regular r:id="rId13"/>
      <p:bold r:id="rId14"/>
      <p:italic r:id="rId15"/>
      <p:boldItalic r:id="rId16"/>
    </p:embeddedFont>
    <p:embeddedFont>
      <p:font typeface="Acumin Pro Condensed Semibold" panose="020B0504020202020204" pitchFamily="34" charset="77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Franklin Gothic Medium" panose="020B0603020102020204" pitchFamily="34" charset="0"/>
      <p:regular r:id="rId23"/>
      <p:italic r:id="rId24"/>
    </p:embeddedFont>
    <p:embeddedFont>
      <p:font typeface="Franklin Gothic Medium Cond" panose="020B060603040202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67850E-546C-4A1B-8B6A-09CE6C440CC3}">
          <p14:sldIdLst>
            <p14:sldId id="355"/>
            <p14:sldId id="365"/>
            <p14:sldId id="402"/>
            <p14:sldId id="467"/>
            <p14:sldId id="470"/>
            <p14:sldId id="46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  <p188:author id="{E547FC27-CAAF-1C9A-AFE7-C3C9964B8B1C}" name="Bach Le" initials="BL" userId="S::le309@purdue.edu::47e70544-075b-4087-a13a-dd581823d321" providerId="AD"/>
  <p188:author id="{5A427162-F006-E577-709D-69127D6836A4}" name="Mahalakshmi Bayana" initials="MB" userId="xEUpa3zN8aRlu0KlmWyVVN3/UbuhTELLzve868H0x8Y=" providerId="None"/>
  <p188:author id="{2D49BFAF-A6ED-2376-775D-3453B400D324}" name="Bryce Castle" initials="BC" userId="S::castle5@purdue.edu::06b34f1e-d42b-4c6e-a41d-59590545f6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5BA"/>
    <a:srgbClr val="FFD8B1"/>
    <a:srgbClr val="EBD99F"/>
    <a:srgbClr val="CFB991"/>
    <a:srgbClr val="DDB945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5005C-3236-0D40-8630-208C9BCF27F4}" v="1" dt="2026-02-19T17:49:24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40" y="54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883CE-883E-4887-AC2A-3019259BB8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89B5A-2BB1-44EC-A61E-7D28CD551EA5}">
      <dgm:prSet phldrT="[Text]"/>
      <dgm:spPr>
        <a:solidFill>
          <a:schemeClr val="tx1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noProof="0"/>
            <a:t>3MT Purpose</a:t>
          </a:r>
          <a:endParaRPr lang="en-US" noProof="0">
            <a:solidFill>
              <a:schemeClr val="tx1"/>
            </a:solidFill>
          </a:endParaRPr>
        </a:p>
      </dgm:t>
    </dgm:pt>
    <dgm:pt modelId="{63F430AA-777F-4791-97CD-DF76B20EC037}" type="parTrans" cxnId="{7CE5C62F-984D-419D-A1B1-EF8869FD17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FBC01A-5C3A-4468-A0CA-59DB790CC71B}" type="sibTrans" cxnId="{7CE5C62F-984D-419D-A1B1-EF8869FD17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D50D1A-0411-4FE0-80CE-5AAF50343AF6}">
      <dgm:prSet/>
      <dgm:spPr>
        <a:solidFill>
          <a:schemeClr val="tx1"/>
        </a:solidFill>
      </dgm:spPr>
      <dgm:t>
        <a:bodyPr/>
        <a:lstStyle/>
        <a:p>
          <a:r>
            <a:rPr lang="en-US" noProof="0"/>
            <a:t>3MT Critique Insights</a:t>
          </a:r>
          <a:endParaRPr lang="en-US" b="1" noProof="0">
            <a:solidFill>
              <a:schemeClr val="tx1"/>
            </a:solidFill>
          </a:endParaRPr>
        </a:p>
      </dgm:t>
    </dgm:pt>
    <dgm:pt modelId="{1DA96992-C58C-461D-B938-0E76E9F5C412}" type="parTrans" cxnId="{BC6A204A-D788-4DC7-BDF0-7113A36B94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F2A09B-9DF8-4C00-8A12-51F9F851C7CD}" type="sibTrans" cxnId="{BC6A204A-D788-4DC7-BDF0-7113A36B94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BAAE11-2E3D-4C95-B49E-389A64CA0186}">
      <dgm:prSet/>
      <dgm:spPr>
        <a:solidFill>
          <a:schemeClr val="tx1"/>
        </a:solidFill>
      </dgm:spPr>
      <dgm:t>
        <a:bodyPr/>
        <a:lstStyle/>
        <a:p>
          <a:r>
            <a:rPr lang="en-US" noProof="0"/>
            <a:t>3MT Expectations</a:t>
          </a:r>
          <a:endParaRPr lang="en-US" b="1" noProof="0">
            <a:solidFill>
              <a:schemeClr val="tx1"/>
            </a:solidFill>
          </a:endParaRPr>
        </a:p>
      </dgm:t>
    </dgm:pt>
    <dgm:pt modelId="{87F2DAB2-0DC4-4C7E-A84A-74CF89C258A9}" type="parTrans" cxnId="{044578B0-B9ED-4D77-9E46-91B43E9156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728A8B-65C3-4729-9745-C77E3AD2CA7D}" type="sibTrans" cxnId="{044578B0-B9ED-4D77-9E46-91B43E9156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4B48B-83A2-4E3F-981E-C2257E6F78EE}">
      <dgm:prSet/>
      <dgm:spPr>
        <a:solidFill>
          <a:schemeClr val="tx1"/>
        </a:solidFill>
      </dgm:spPr>
      <dgm:t>
        <a:bodyPr/>
        <a:lstStyle/>
        <a:p>
          <a:r>
            <a:rPr lang="en-US" noProof="0"/>
            <a:t>3MT PPT Initiation</a:t>
          </a:r>
          <a:endParaRPr lang="en-US" b="1" noProof="0">
            <a:solidFill>
              <a:schemeClr val="tx1"/>
            </a:solidFill>
          </a:endParaRPr>
        </a:p>
      </dgm:t>
    </dgm:pt>
    <dgm:pt modelId="{4D08D05E-E4E6-40C5-8D66-2FE2D53CD60D}" type="parTrans" cxnId="{B45E99A6-D4F5-4BEC-8D51-6A2C9311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257B7A-705A-4852-AD40-B174EA2C751C}" type="sibTrans" cxnId="{B45E99A6-D4F5-4BEC-8D51-6A2C9311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F3EC5D-AE0C-4B8D-B587-CF308C3B485A}" type="pres">
      <dgm:prSet presAssocID="{A4C883CE-883E-4887-AC2A-3019259BB849}" presName="Name0" presStyleCnt="0">
        <dgm:presLayoutVars>
          <dgm:chMax val="7"/>
          <dgm:chPref val="7"/>
          <dgm:dir/>
        </dgm:presLayoutVars>
      </dgm:prSet>
      <dgm:spPr/>
    </dgm:pt>
    <dgm:pt modelId="{79EA9A83-BCAF-435A-8F19-FB7868325987}" type="pres">
      <dgm:prSet presAssocID="{A4C883CE-883E-4887-AC2A-3019259BB849}" presName="Name1" presStyleCnt="0"/>
      <dgm:spPr/>
    </dgm:pt>
    <dgm:pt modelId="{0D8CF2C8-E46A-4FF8-832D-669711390883}" type="pres">
      <dgm:prSet presAssocID="{A4C883CE-883E-4887-AC2A-3019259BB849}" presName="cycle" presStyleCnt="0"/>
      <dgm:spPr/>
    </dgm:pt>
    <dgm:pt modelId="{63F63A03-1401-47BE-8D5A-EE7FD4E59EBA}" type="pres">
      <dgm:prSet presAssocID="{A4C883CE-883E-4887-AC2A-3019259BB849}" presName="srcNode" presStyleLbl="node1" presStyleIdx="0" presStyleCnt="4"/>
      <dgm:spPr/>
    </dgm:pt>
    <dgm:pt modelId="{BB72366B-252E-49F6-853E-0DF38F2F23CE}" type="pres">
      <dgm:prSet presAssocID="{A4C883CE-883E-4887-AC2A-3019259BB849}" presName="conn" presStyleLbl="parChTrans1D2" presStyleIdx="0" presStyleCnt="1"/>
      <dgm:spPr/>
    </dgm:pt>
    <dgm:pt modelId="{69863E4E-DFF9-49F0-AF87-14CF6344338F}" type="pres">
      <dgm:prSet presAssocID="{A4C883CE-883E-4887-AC2A-3019259BB849}" presName="extraNode" presStyleLbl="node1" presStyleIdx="0" presStyleCnt="4"/>
      <dgm:spPr/>
    </dgm:pt>
    <dgm:pt modelId="{4DF78D03-EC97-4123-8DEF-DB2B59A4BB50}" type="pres">
      <dgm:prSet presAssocID="{A4C883CE-883E-4887-AC2A-3019259BB849}" presName="dstNode" presStyleLbl="node1" presStyleIdx="0" presStyleCnt="4"/>
      <dgm:spPr/>
    </dgm:pt>
    <dgm:pt modelId="{387E5106-9B10-4871-967C-CEF714D3E382}" type="pres">
      <dgm:prSet presAssocID="{1D789B5A-2BB1-44EC-A61E-7D28CD551EA5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0616F304-CFA6-4EDE-8AFF-2A82257200E8}" type="pres">
      <dgm:prSet presAssocID="{1D789B5A-2BB1-44EC-A61E-7D28CD551EA5}" presName="accent_1" presStyleCnt="0"/>
      <dgm:spPr/>
    </dgm:pt>
    <dgm:pt modelId="{C71D6B65-44EB-4505-BAB7-297407EBDEBD}" type="pres">
      <dgm:prSet presAssocID="{1D789B5A-2BB1-44EC-A61E-7D28CD551EA5}" presName="accentRepeatNode" presStyleLbl="solidFgAcc1" presStyleIdx="0" presStyleCnt="4"/>
      <dgm:spPr/>
    </dgm:pt>
    <dgm:pt modelId="{B9F131F9-CD75-4E1C-BCF5-34E9F40BBEBA}" type="pres">
      <dgm:prSet presAssocID="{80D50D1A-0411-4FE0-80CE-5AAF50343AF6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D4C389F-3258-4952-9F49-829CECE30232}" type="pres">
      <dgm:prSet presAssocID="{80D50D1A-0411-4FE0-80CE-5AAF50343AF6}" presName="accent_2" presStyleCnt="0"/>
      <dgm:spPr/>
    </dgm:pt>
    <dgm:pt modelId="{8AF1F47C-1D58-48B6-AC13-72832020DD11}" type="pres">
      <dgm:prSet presAssocID="{80D50D1A-0411-4FE0-80CE-5AAF50343AF6}" presName="accentRepeatNode" presStyleLbl="solidFgAcc1" presStyleIdx="1" presStyleCnt="4"/>
      <dgm:spPr/>
    </dgm:pt>
    <dgm:pt modelId="{1EA3EB18-EEDA-4319-A450-90B24D1DBE22}" type="pres">
      <dgm:prSet presAssocID="{C3BAAE11-2E3D-4C95-B49E-389A64CA0186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27B3F3AB-15C2-4113-B29F-A4BAB2E136A8}" type="pres">
      <dgm:prSet presAssocID="{C3BAAE11-2E3D-4C95-B49E-389A64CA0186}" presName="accent_3" presStyleCnt="0"/>
      <dgm:spPr/>
    </dgm:pt>
    <dgm:pt modelId="{97166D1D-00C1-4B48-80FC-FC660836DC11}" type="pres">
      <dgm:prSet presAssocID="{C3BAAE11-2E3D-4C95-B49E-389A64CA0186}" presName="accentRepeatNode" presStyleLbl="solidFgAcc1" presStyleIdx="2" presStyleCnt="4"/>
      <dgm:spPr/>
    </dgm:pt>
    <dgm:pt modelId="{3542FA63-7423-4D36-9B30-5057725D4C3F}" type="pres">
      <dgm:prSet presAssocID="{EAB4B48B-83A2-4E3F-981E-C2257E6F78EE}" presName="text_4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713023BD-43E5-4D16-9294-F4E7B768CA2E}" type="pres">
      <dgm:prSet presAssocID="{EAB4B48B-83A2-4E3F-981E-C2257E6F78EE}" presName="accent_4" presStyleCnt="0"/>
      <dgm:spPr/>
    </dgm:pt>
    <dgm:pt modelId="{ECEBF086-8B49-4659-84A2-048383F21151}" type="pres">
      <dgm:prSet presAssocID="{EAB4B48B-83A2-4E3F-981E-C2257E6F78EE}" presName="accentRepeatNode" presStyleLbl="solidFgAcc1" presStyleIdx="3" presStyleCnt="4"/>
      <dgm:spPr/>
    </dgm:pt>
  </dgm:ptLst>
  <dgm:cxnLst>
    <dgm:cxn modelId="{7CE5C62F-984D-419D-A1B1-EF8869FD1791}" srcId="{A4C883CE-883E-4887-AC2A-3019259BB849}" destId="{1D789B5A-2BB1-44EC-A61E-7D28CD551EA5}" srcOrd="0" destOrd="0" parTransId="{63F430AA-777F-4791-97CD-DF76B20EC037}" sibTransId="{6AFBC01A-5C3A-4468-A0CA-59DB790CC71B}"/>
    <dgm:cxn modelId="{B034F337-2B01-4ADD-8A4F-50EB54E91C23}" type="presOf" srcId="{1D789B5A-2BB1-44EC-A61E-7D28CD551EA5}" destId="{387E5106-9B10-4871-967C-CEF714D3E382}" srcOrd="0" destOrd="0" presId="urn:microsoft.com/office/officeart/2008/layout/VerticalCurvedList"/>
    <dgm:cxn modelId="{BC722C42-DF2A-4A13-8206-9D6C8BA36FC8}" type="presOf" srcId="{C3BAAE11-2E3D-4C95-B49E-389A64CA0186}" destId="{1EA3EB18-EEDA-4319-A450-90B24D1DBE22}" srcOrd="0" destOrd="0" presId="urn:microsoft.com/office/officeart/2008/layout/VerticalCurvedList"/>
    <dgm:cxn modelId="{BC6A204A-D788-4DC7-BDF0-7113A36B942B}" srcId="{A4C883CE-883E-4887-AC2A-3019259BB849}" destId="{80D50D1A-0411-4FE0-80CE-5AAF50343AF6}" srcOrd="1" destOrd="0" parTransId="{1DA96992-C58C-461D-B938-0E76E9F5C412}" sibTransId="{30F2A09B-9DF8-4C00-8A12-51F9F851C7CD}"/>
    <dgm:cxn modelId="{B4031F53-0D21-4157-A5C8-32D8935C98EB}" type="presOf" srcId="{80D50D1A-0411-4FE0-80CE-5AAF50343AF6}" destId="{B9F131F9-CD75-4E1C-BCF5-34E9F40BBEBA}" srcOrd="0" destOrd="0" presId="urn:microsoft.com/office/officeart/2008/layout/VerticalCurvedList"/>
    <dgm:cxn modelId="{ED8A9F8F-EF9E-48FB-932D-6025816B4B2E}" type="presOf" srcId="{EAB4B48B-83A2-4E3F-981E-C2257E6F78EE}" destId="{3542FA63-7423-4D36-9B30-5057725D4C3F}" srcOrd="0" destOrd="0" presId="urn:microsoft.com/office/officeart/2008/layout/VerticalCurvedList"/>
    <dgm:cxn modelId="{B45E99A6-D4F5-4BEC-8D51-6A2C9311A03E}" srcId="{A4C883CE-883E-4887-AC2A-3019259BB849}" destId="{EAB4B48B-83A2-4E3F-981E-C2257E6F78EE}" srcOrd="3" destOrd="0" parTransId="{4D08D05E-E4E6-40C5-8D66-2FE2D53CD60D}" sibTransId="{61257B7A-705A-4852-AD40-B174EA2C751C}"/>
    <dgm:cxn modelId="{044578B0-B9ED-4D77-9E46-91B43E9156F5}" srcId="{A4C883CE-883E-4887-AC2A-3019259BB849}" destId="{C3BAAE11-2E3D-4C95-B49E-389A64CA0186}" srcOrd="2" destOrd="0" parTransId="{87F2DAB2-0DC4-4C7E-A84A-74CF89C258A9}" sibTransId="{D6728A8B-65C3-4729-9745-C77E3AD2CA7D}"/>
    <dgm:cxn modelId="{FFA7A8E1-4372-4880-B484-1C6F748C73A1}" type="presOf" srcId="{A4C883CE-883E-4887-AC2A-3019259BB849}" destId="{C9F3EC5D-AE0C-4B8D-B587-CF308C3B485A}" srcOrd="0" destOrd="0" presId="urn:microsoft.com/office/officeart/2008/layout/VerticalCurvedList"/>
    <dgm:cxn modelId="{15A59DE4-2AC0-4244-90D4-F1F9DC34D4BA}" type="presOf" srcId="{6AFBC01A-5C3A-4468-A0CA-59DB790CC71B}" destId="{BB72366B-252E-49F6-853E-0DF38F2F23CE}" srcOrd="0" destOrd="0" presId="urn:microsoft.com/office/officeart/2008/layout/VerticalCurvedList"/>
    <dgm:cxn modelId="{CB6B11C5-A7C3-4F8C-AEB1-15500C4F0958}" type="presParOf" srcId="{C9F3EC5D-AE0C-4B8D-B587-CF308C3B485A}" destId="{79EA9A83-BCAF-435A-8F19-FB7868325987}" srcOrd="0" destOrd="0" presId="urn:microsoft.com/office/officeart/2008/layout/VerticalCurvedList"/>
    <dgm:cxn modelId="{BD3E3AE7-DB30-4448-8D20-9979BD3005F7}" type="presParOf" srcId="{79EA9A83-BCAF-435A-8F19-FB7868325987}" destId="{0D8CF2C8-E46A-4FF8-832D-669711390883}" srcOrd="0" destOrd="0" presId="urn:microsoft.com/office/officeart/2008/layout/VerticalCurvedList"/>
    <dgm:cxn modelId="{65EF5D8A-312B-4E4E-B233-38776933D8EA}" type="presParOf" srcId="{0D8CF2C8-E46A-4FF8-832D-669711390883}" destId="{63F63A03-1401-47BE-8D5A-EE7FD4E59EBA}" srcOrd="0" destOrd="0" presId="urn:microsoft.com/office/officeart/2008/layout/VerticalCurvedList"/>
    <dgm:cxn modelId="{BC3DBDE9-9956-4B14-80F5-D76DFCBC8EBC}" type="presParOf" srcId="{0D8CF2C8-E46A-4FF8-832D-669711390883}" destId="{BB72366B-252E-49F6-853E-0DF38F2F23CE}" srcOrd="1" destOrd="0" presId="urn:microsoft.com/office/officeart/2008/layout/VerticalCurvedList"/>
    <dgm:cxn modelId="{473DF809-46BB-487A-9722-B02136D36E4C}" type="presParOf" srcId="{0D8CF2C8-E46A-4FF8-832D-669711390883}" destId="{69863E4E-DFF9-49F0-AF87-14CF6344338F}" srcOrd="2" destOrd="0" presId="urn:microsoft.com/office/officeart/2008/layout/VerticalCurvedList"/>
    <dgm:cxn modelId="{9FC7314B-9C59-48A5-AC73-5B4BF53E7442}" type="presParOf" srcId="{0D8CF2C8-E46A-4FF8-832D-669711390883}" destId="{4DF78D03-EC97-4123-8DEF-DB2B59A4BB50}" srcOrd="3" destOrd="0" presId="urn:microsoft.com/office/officeart/2008/layout/VerticalCurvedList"/>
    <dgm:cxn modelId="{06AECFC9-8E25-471A-AEB4-77FC285A997E}" type="presParOf" srcId="{79EA9A83-BCAF-435A-8F19-FB7868325987}" destId="{387E5106-9B10-4871-967C-CEF714D3E382}" srcOrd="1" destOrd="0" presId="urn:microsoft.com/office/officeart/2008/layout/VerticalCurvedList"/>
    <dgm:cxn modelId="{7D21DF12-965D-46BE-9306-8353E756D97D}" type="presParOf" srcId="{79EA9A83-BCAF-435A-8F19-FB7868325987}" destId="{0616F304-CFA6-4EDE-8AFF-2A82257200E8}" srcOrd="2" destOrd="0" presId="urn:microsoft.com/office/officeart/2008/layout/VerticalCurvedList"/>
    <dgm:cxn modelId="{7B8C1F7B-5CE7-4642-9B30-1084CE20D3C8}" type="presParOf" srcId="{0616F304-CFA6-4EDE-8AFF-2A82257200E8}" destId="{C71D6B65-44EB-4505-BAB7-297407EBDEBD}" srcOrd="0" destOrd="0" presId="urn:microsoft.com/office/officeart/2008/layout/VerticalCurvedList"/>
    <dgm:cxn modelId="{629C8E0A-09E3-47B7-B991-BB56B7D7DC00}" type="presParOf" srcId="{79EA9A83-BCAF-435A-8F19-FB7868325987}" destId="{B9F131F9-CD75-4E1C-BCF5-34E9F40BBEBA}" srcOrd="3" destOrd="0" presId="urn:microsoft.com/office/officeart/2008/layout/VerticalCurvedList"/>
    <dgm:cxn modelId="{744E882F-F63F-44AB-B4DB-21533DC6414D}" type="presParOf" srcId="{79EA9A83-BCAF-435A-8F19-FB7868325987}" destId="{BD4C389F-3258-4952-9F49-829CECE30232}" srcOrd="4" destOrd="0" presId="urn:microsoft.com/office/officeart/2008/layout/VerticalCurvedList"/>
    <dgm:cxn modelId="{328523FE-DA9C-42C3-8EDD-2D253C3030B0}" type="presParOf" srcId="{BD4C389F-3258-4952-9F49-829CECE30232}" destId="{8AF1F47C-1D58-48B6-AC13-72832020DD11}" srcOrd="0" destOrd="0" presId="urn:microsoft.com/office/officeart/2008/layout/VerticalCurvedList"/>
    <dgm:cxn modelId="{A4EE72BA-A899-41DE-8B37-1ECB2B26DC9F}" type="presParOf" srcId="{79EA9A83-BCAF-435A-8F19-FB7868325987}" destId="{1EA3EB18-EEDA-4319-A450-90B24D1DBE22}" srcOrd="5" destOrd="0" presId="urn:microsoft.com/office/officeart/2008/layout/VerticalCurvedList"/>
    <dgm:cxn modelId="{17D4594B-2852-4CBE-8AE6-5A55162F6567}" type="presParOf" srcId="{79EA9A83-BCAF-435A-8F19-FB7868325987}" destId="{27B3F3AB-15C2-4113-B29F-A4BAB2E136A8}" srcOrd="6" destOrd="0" presId="urn:microsoft.com/office/officeart/2008/layout/VerticalCurvedList"/>
    <dgm:cxn modelId="{ADC8DAF8-E631-4F75-8013-A7A9E71F2662}" type="presParOf" srcId="{27B3F3AB-15C2-4113-B29F-A4BAB2E136A8}" destId="{97166D1D-00C1-4B48-80FC-FC660836DC11}" srcOrd="0" destOrd="0" presId="urn:microsoft.com/office/officeart/2008/layout/VerticalCurvedList"/>
    <dgm:cxn modelId="{A6353BD3-6497-4DE0-B0E3-F6DFF197BD31}" type="presParOf" srcId="{79EA9A83-BCAF-435A-8F19-FB7868325987}" destId="{3542FA63-7423-4D36-9B30-5057725D4C3F}" srcOrd="7" destOrd="0" presId="urn:microsoft.com/office/officeart/2008/layout/VerticalCurvedList"/>
    <dgm:cxn modelId="{2ACCA192-4A78-4BB2-B706-B0A2F597A01C}" type="presParOf" srcId="{79EA9A83-BCAF-435A-8F19-FB7868325987}" destId="{713023BD-43E5-4D16-9294-F4E7B768CA2E}" srcOrd="8" destOrd="0" presId="urn:microsoft.com/office/officeart/2008/layout/VerticalCurvedList"/>
    <dgm:cxn modelId="{8DC65B12-B209-47B8-A7B2-8CB2E094058A}" type="presParOf" srcId="{713023BD-43E5-4D16-9294-F4E7B768CA2E}" destId="{ECEBF086-8B49-4659-84A2-048383F211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366B-252E-49F6-853E-0DF38F2F23C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E5106-9B10-4871-967C-CEF714D3E382}">
      <dsp:nvSpPr>
        <dsp:cNvPr id="0" name=""/>
        <dsp:cNvSpPr/>
      </dsp:nvSpPr>
      <dsp:spPr>
        <a:xfrm>
          <a:off x="610504" y="416587"/>
          <a:ext cx="5981360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4100" kern="1200" noProof="0"/>
            <a:t>3MT Purpose</a:t>
          </a:r>
          <a:endParaRPr lang="en-US" sz="4100" kern="1200" noProof="0">
            <a:solidFill>
              <a:schemeClr val="tx1"/>
            </a:solidFill>
          </a:endParaRPr>
        </a:p>
      </dsp:txBody>
      <dsp:txXfrm>
        <a:off x="651197" y="457280"/>
        <a:ext cx="5899974" cy="752221"/>
      </dsp:txXfrm>
    </dsp:sp>
    <dsp:sp modelId="{C71D6B65-44EB-4505-BAB7-297407EBDEBD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131F9-CD75-4E1C-BCF5-34E9F40BBEBA}">
      <dsp:nvSpPr>
        <dsp:cNvPr id="0" name=""/>
        <dsp:cNvSpPr/>
      </dsp:nvSpPr>
      <dsp:spPr>
        <a:xfrm>
          <a:off x="1088431" y="1667215"/>
          <a:ext cx="5503433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noProof="0"/>
            <a:t>3MT Critique Insights</a:t>
          </a:r>
          <a:endParaRPr lang="en-US" sz="4100" b="1" kern="1200" noProof="0">
            <a:solidFill>
              <a:schemeClr val="tx1"/>
            </a:solidFill>
          </a:endParaRPr>
        </a:p>
      </dsp:txBody>
      <dsp:txXfrm>
        <a:off x="1129124" y="1707908"/>
        <a:ext cx="5422047" cy="752221"/>
      </dsp:txXfrm>
    </dsp:sp>
    <dsp:sp modelId="{8AF1F47C-1D58-48B6-AC13-72832020DD1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3EB18-EEDA-4319-A450-90B24D1DBE22}">
      <dsp:nvSpPr>
        <dsp:cNvPr id="0" name=""/>
        <dsp:cNvSpPr/>
      </dsp:nvSpPr>
      <dsp:spPr>
        <a:xfrm>
          <a:off x="1088431" y="2917843"/>
          <a:ext cx="5503433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noProof="0"/>
            <a:t>3MT Expectations</a:t>
          </a:r>
          <a:endParaRPr lang="en-US" sz="4100" b="1" kern="1200" noProof="0">
            <a:solidFill>
              <a:schemeClr val="tx1"/>
            </a:solidFill>
          </a:endParaRPr>
        </a:p>
      </dsp:txBody>
      <dsp:txXfrm>
        <a:off x="1129124" y="2958536"/>
        <a:ext cx="5422047" cy="752221"/>
      </dsp:txXfrm>
    </dsp:sp>
    <dsp:sp modelId="{97166D1D-00C1-4B48-80FC-FC660836DC11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2FA63-7423-4D36-9B30-5057725D4C3F}">
      <dsp:nvSpPr>
        <dsp:cNvPr id="0" name=""/>
        <dsp:cNvSpPr/>
      </dsp:nvSpPr>
      <dsp:spPr>
        <a:xfrm>
          <a:off x="610504" y="4168472"/>
          <a:ext cx="5981360" cy="833607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noProof="0"/>
            <a:t>3MT PPT Initiation</a:t>
          </a:r>
          <a:endParaRPr lang="en-US" sz="4100" b="1" kern="1200" noProof="0">
            <a:solidFill>
              <a:schemeClr val="tx1"/>
            </a:solidFill>
          </a:endParaRPr>
        </a:p>
      </dsp:txBody>
      <dsp:txXfrm>
        <a:off x="651197" y="4209165"/>
        <a:ext cx="5899974" cy="752221"/>
      </dsp:txXfrm>
    </dsp:sp>
    <dsp:sp modelId="{ECEBF086-8B49-4659-84A2-048383F21151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37A08-835A-2CEA-547F-564ED0FBB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658" y="5851741"/>
            <a:ext cx="5867400" cy="6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E372F-102E-E69A-D04D-8D4C304B6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60642-6CC3-0448-69B3-3E9E999BC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B6FF5-614E-D98C-6387-2D661517A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C66BF-CC7F-5E89-B648-458337A7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C11F0-1A14-A81B-25B2-97F311756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EC74F-9E55-1AA7-B9BD-54489197A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7A72D-24A8-C518-B18E-7056344BB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3F37E-B2DA-B17F-C78A-F38824E0D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BD3EDB-21DD-BFD3-406C-CBA0DF20B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B4D3D-9FE3-A287-49FB-B9DE1DC9AF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257" y="5435695"/>
            <a:ext cx="4752345" cy="8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D008C-7B0D-C34A-B873-8E8CA2CD9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DAC6A-29EE-082F-1FEA-DB0B3AEB5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E8589-0495-DC80-F221-CB7CAECB4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DF51C-C127-D2C5-EC01-B470A97E94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7DD7-D916-5000-934E-53AA18EB0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71E2-E7C0-4ED4-2024-F1A87FE6E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0A9CD-65BF-D3DF-DCAD-459915BA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C3CB-85DF-457A-AD2A-38DB0C50EC9C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D6EE-B03B-E627-66D5-AD052863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339F9-D728-15BE-FB96-797CFE5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5DF-1BD7-4AFC-9AAB-EF65149B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6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11BB-A340-A822-F4C1-D65AC83A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B5CC-9A77-3D46-DDE9-936F79D4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5F98-DA80-5E43-2FF1-014ED888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C3CB-85DF-457A-AD2A-38DB0C50EC9C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2847-A16A-B42B-2431-824B80BD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F705-2FCE-3CF1-024F-FF590DD8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5DF-1BD7-4AFC-9AAB-EF65149B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8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" y="0"/>
            <a:ext cx="11514667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9619" y="442674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</a:t>
            </a:r>
            <a:r>
              <a:rPr lang="en-US" err="1"/>
              <a:t>Acumin</a:t>
            </a:r>
            <a:r>
              <a:rPr lang="en-US"/>
              <a:t> Pro Extra Cond Bold Italic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489618" y="1345167"/>
            <a:ext cx="7321993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8620" y="1962540"/>
            <a:ext cx="73660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D19AAD6-B285-656C-70E9-0BEB1DDF9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2160" y="6103519"/>
            <a:ext cx="48768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2D871-A3C8-2099-100F-1EB4A3347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952" userDrawn="1">
          <p15:clr>
            <a:srgbClr val="FBAE40"/>
          </p15:clr>
        </p15:guide>
        <p15:guide id="5" pos="684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pos="1312" userDrawn="1">
          <p15:clr>
            <a:srgbClr val="FBAE40"/>
          </p15:clr>
        </p15:guide>
        <p15:guide id="8" pos="928" userDrawn="1">
          <p15:clr>
            <a:srgbClr val="FBAE40"/>
          </p15:clr>
        </p15:guide>
        <p15:guide id="9" pos="15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2399F-365D-8601-EB08-2E1607CEE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86FC8-458A-7E59-B016-8C4F2C547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EAB0B-B785-4ECC-FFC1-E7712C449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6D085-E2F2-379A-747A-E96A2ABB2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56EF3-144C-5F6C-5C8B-96B2BD74C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08" y="6098976"/>
            <a:ext cx="3422765" cy="6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  <p:sldLayoutId id="2147483715" r:id="rId27"/>
    <p:sldLayoutId id="2147483716" r:id="rId28"/>
    <p:sldLayoutId id="2147483718" r:id="rId29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3MT PPT</a:t>
            </a:r>
            <a:r>
              <a:rPr lang="en-US" noProof="0"/>
              <a:t> Initiation</a:t>
            </a:r>
            <a:endParaRPr lang="en-US" noProof="0">
              <a:latin typeface="Acumin Pro Condensed Semibol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Insights</a:t>
            </a:r>
            <a:r>
              <a:rPr lang="en-US" noProof="0"/>
              <a:t>, Expectations, and Initiation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7" y="3421743"/>
            <a:ext cx="7763458" cy="666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>
                <a:latin typeface="Acumin Pro"/>
              </a:rPr>
              <a:t>Spring 2026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43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9F0D1-7003-61A6-751C-6D8D0D5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noProof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noProof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4D0F25-F108-91D0-850E-4366FC5A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2" y="2422477"/>
            <a:ext cx="2668137" cy="1135972"/>
          </a:xfrm>
        </p:spPr>
        <p:txBody>
          <a:bodyPr>
            <a:normAutofit/>
          </a:bodyPr>
          <a:lstStyle/>
          <a:p>
            <a:r>
              <a:rPr lang="en-US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CA2CC3-6E3F-1D2D-26E3-52F63A04D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634255"/>
              </p:ext>
            </p:extLst>
          </p:nvPr>
        </p:nvGraphicFramePr>
        <p:xfrm>
          <a:off x="3540078" y="412591"/>
          <a:ext cx="66684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AF75F80-6A10-790B-7D2D-7A1B94307F77}"/>
              </a:ext>
            </a:extLst>
          </p:cNvPr>
          <p:cNvSpPr txBox="1"/>
          <p:nvPr/>
        </p:nvSpPr>
        <p:spPr>
          <a:xfrm>
            <a:off x="3978323" y="95829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BAAFA-1AF1-7EDA-DD31-63EA2EE6D323}"/>
              </a:ext>
            </a:extLst>
          </p:cNvPr>
          <p:cNvSpPr txBox="1"/>
          <p:nvPr/>
        </p:nvSpPr>
        <p:spPr>
          <a:xfrm>
            <a:off x="4430972" y="224623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A04C4-3816-D6B6-7B54-0A6291532C06}"/>
              </a:ext>
            </a:extLst>
          </p:cNvPr>
          <p:cNvSpPr txBox="1"/>
          <p:nvPr/>
        </p:nvSpPr>
        <p:spPr>
          <a:xfrm>
            <a:off x="4418841" y="350132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E3597-EEEB-FD26-CA13-37C6063478E7}"/>
              </a:ext>
            </a:extLst>
          </p:cNvPr>
          <p:cNvSpPr txBox="1"/>
          <p:nvPr/>
        </p:nvSpPr>
        <p:spPr>
          <a:xfrm>
            <a:off x="3944203" y="472621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768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E9248-AAC9-7177-DDCF-468E1634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3MT</a:t>
            </a:r>
            <a:r>
              <a:rPr lang="en-US" noProof="0">
                <a:latin typeface="Arial"/>
                <a:cs typeface="Arial"/>
              </a:rPr>
              <a:t> Purpose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622B8-A69E-BE80-6003-46073989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3</a:t>
            </a:fld>
            <a:endParaRPr lang="en-US" noProof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D8B093-CC35-64A0-5D9E-65578379E796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latin typeface="Arial"/>
              <a:cs typeface="Arial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BCE21BB2-A560-0559-6A5A-45870DE1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90" y="2727227"/>
            <a:ext cx="5018905" cy="73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do we create a </a:t>
            </a:r>
            <a:r>
              <a:rPr lang="en-US" sz="3200">
                <a:latin typeface="Arial" panose="020B0604020202020204" pitchFamily="34" charset="0"/>
              </a:rPr>
              <a:t>3MT</a:t>
            </a:r>
            <a:r>
              <a:rPr kumimoji="0" lang="en-US" sz="32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8D3C7-FBD3-54DB-2F8B-63329A90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226" y="1389345"/>
            <a:ext cx="6063048" cy="34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02"/>
    </mc:Choice>
    <mc:Fallback xmlns="">
      <p:transition spd="slow" advTm="1490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7BCA0-98B8-4C90-AE68-1B424AB27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48C7F34-027C-E25F-6366-618C91107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39389"/>
              </p:ext>
            </p:extLst>
          </p:nvPr>
        </p:nvGraphicFramePr>
        <p:xfrm>
          <a:off x="6997620" y="381453"/>
          <a:ext cx="4640239" cy="625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775">
                  <a:extLst>
                    <a:ext uri="{9D8B030D-6E8A-4147-A177-3AD203B41FA5}">
                      <a16:colId xmlns:a16="http://schemas.microsoft.com/office/drawing/2014/main" val="2531701285"/>
                    </a:ext>
                  </a:extLst>
                </a:gridCol>
                <a:gridCol w="1589855">
                  <a:extLst>
                    <a:ext uri="{9D8B030D-6E8A-4147-A177-3AD203B41FA5}">
                      <a16:colId xmlns:a16="http://schemas.microsoft.com/office/drawing/2014/main" val="4284844113"/>
                    </a:ext>
                  </a:extLst>
                </a:gridCol>
                <a:gridCol w="1407609">
                  <a:extLst>
                    <a:ext uri="{9D8B030D-6E8A-4147-A177-3AD203B41FA5}">
                      <a16:colId xmlns:a16="http://schemas.microsoft.com/office/drawing/2014/main" val="2344952436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Categories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What to replicate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What to avoid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89352"/>
                  </a:ext>
                </a:extLst>
              </a:tr>
              <a:tr h="821342">
                <a:tc>
                  <a:txBody>
                    <a:bodyPr/>
                    <a:lstStyle/>
                    <a:p>
                      <a:r>
                        <a:rPr lang="en-US" sz="1400" b="1"/>
                        <a:t>1. Content Clarity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10931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/>
                        <a:t>2. Logical Flow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913613"/>
                  </a:ext>
                </a:extLst>
              </a:tr>
              <a:tr h="711836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Project Relevance &amp; Impact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04927"/>
                  </a:ext>
                </a:extLst>
              </a:tr>
              <a:tr h="664069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Engagement 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41517"/>
                  </a:ext>
                </a:extLst>
              </a:tr>
              <a:tr h="705012">
                <a:tc>
                  <a:txBody>
                    <a:bodyPr/>
                    <a:lstStyle/>
                    <a:p>
                      <a:r>
                        <a:rPr lang="en-US" sz="1400" b="1"/>
                        <a:t>5. Slide Design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932381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Delivery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19887"/>
                  </a:ext>
                </a:extLst>
              </a:tr>
              <a:tr h="650421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ADA Closed Caption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754086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Duration 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755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1F357C5-20E8-C18C-07C0-D657A4A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pPr lvl="0"/>
            <a:r>
              <a:rPr lang="en-US" noProof="0"/>
              <a:t>3MT Critique Insights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9F211-E114-D0B7-60BA-DB7C12B4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663" y="5949233"/>
            <a:ext cx="1100137" cy="365125"/>
          </a:xfrm>
        </p:spPr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4</a:t>
            </a:fld>
            <a:endParaRPr lang="en-US" noProof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D418C1-1CF7-CF1C-364D-05DB31721081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B2195F-3598-54C2-E7D5-EC66FFE40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91" y="760321"/>
            <a:ext cx="6127845" cy="365760"/>
          </a:xfrm>
        </p:spPr>
        <p:txBody>
          <a:bodyPr/>
          <a:lstStyle/>
          <a:p>
            <a:r>
              <a:rPr lang="en-US" noProof="0"/>
              <a:t>Pair Discussion based on PD 10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4A5F795-8EF3-18B2-02CA-4293FB9B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73" y="1502635"/>
            <a:ext cx="661970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Step 1: Individual recall</a:t>
            </a:r>
            <a:endParaRPr lang="en-US" sz="2000"/>
          </a:p>
          <a:p>
            <a:r>
              <a:rPr lang="en-US" sz="2000"/>
              <a:t>Recall/check the feedback you wrote in PD 10 for </a:t>
            </a:r>
            <a:r>
              <a:rPr lang="en-US" sz="2000" b="1"/>
              <a:t>both videos </a:t>
            </a:r>
          </a:p>
          <a:p>
            <a:endParaRPr lang="en-US" sz="2000"/>
          </a:p>
          <a:p>
            <a:pPr>
              <a:spcBef>
                <a:spcPts val="600"/>
              </a:spcBef>
            </a:pPr>
            <a:r>
              <a:rPr lang="en-US" sz="2000" b="1"/>
              <a:t>Step 2: Pair discussion</a:t>
            </a:r>
          </a:p>
          <a:p>
            <a:r>
              <a:rPr lang="en-US" sz="2000"/>
              <a:t>Which parts of the 3MT were clear and effective, that should be replicated?</a:t>
            </a:r>
          </a:p>
          <a:p>
            <a:r>
              <a:rPr lang="en-US" sz="2000"/>
              <a:t>Which parts were confusing, weak, or distracting that should be avoided?</a:t>
            </a:r>
          </a:p>
          <a:p>
            <a:endParaRPr lang="en-US" sz="2000"/>
          </a:p>
          <a:p>
            <a:pPr>
              <a:spcBef>
                <a:spcPts val="600"/>
              </a:spcBef>
            </a:pPr>
            <a:r>
              <a:rPr lang="en-US" sz="2000" b="1"/>
              <a:t>Step 3: Share insights specific to categories </a:t>
            </a:r>
            <a:endParaRPr lang="en-US" sz="2000"/>
          </a:p>
          <a:p>
            <a:r>
              <a:rPr lang="en-US" sz="2000"/>
              <a:t>2 notes what to replicate </a:t>
            </a:r>
          </a:p>
          <a:p>
            <a:r>
              <a:rPr lang="en-US" sz="2000"/>
              <a:t>2 notes what to avoid</a:t>
            </a: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26955DAB-342D-73C7-CA2A-542604AF151D}"/>
              </a:ext>
            </a:extLst>
          </p:cNvPr>
          <p:cNvSpPr>
            <a:spLocks noChangeAspect="1"/>
          </p:cNvSpPr>
          <p:nvPr/>
        </p:nvSpPr>
        <p:spPr>
          <a:xfrm>
            <a:off x="8659416" y="3311081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BD460CD-4F76-1569-2941-D60FA1453A0E}"/>
              </a:ext>
            </a:extLst>
          </p:cNvPr>
          <p:cNvSpPr>
            <a:spLocks noChangeAspect="1"/>
          </p:cNvSpPr>
          <p:nvPr/>
        </p:nvSpPr>
        <p:spPr>
          <a:xfrm>
            <a:off x="10290745" y="3321871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FD69452E-D0F4-4D95-83B8-AE422827E956}"/>
              </a:ext>
            </a:extLst>
          </p:cNvPr>
          <p:cNvSpPr>
            <a:spLocks noChangeAspect="1"/>
          </p:cNvSpPr>
          <p:nvPr/>
        </p:nvSpPr>
        <p:spPr>
          <a:xfrm>
            <a:off x="8659416" y="3965699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20" name="Rectangle: Top Corners One Rounded and One Snipped 19">
            <a:extLst>
              <a:ext uri="{FF2B5EF4-FFF2-40B4-BE49-F238E27FC236}">
                <a16:creationId xmlns:a16="http://schemas.microsoft.com/office/drawing/2014/main" id="{F16F4B25-B82E-EEAA-FA16-E50DB0258CB3}"/>
              </a:ext>
            </a:extLst>
          </p:cNvPr>
          <p:cNvSpPr>
            <a:spLocks noChangeAspect="1"/>
          </p:cNvSpPr>
          <p:nvPr/>
        </p:nvSpPr>
        <p:spPr>
          <a:xfrm>
            <a:off x="8634479" y="875286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21" name="Rectangle: Top Corners One Rounded and One Snipped 20">
            <a:extLst>
              <a:ext uri="{FF2B5EF4-FFF2-40B4-BE49-F238E27FC236}">
                <a16:creationId xmlns:a16="http://schemas.microsoft.com/office/drawing/2014/main" id="{A5B2FD78-CD32-4049-754C-3447AB3F6863}"/>
              </a:ext>
            </a:extLst>
          </p:cNvPr>
          <p:cNvSpPr>
            <a:spLocks noChangeAspect="1"/>
          </p:cNvSpPr>
          <p:nvPr/>
        </p:nvSpPr>
        <p:spPr>
          <a:xfrm>
            <a:off x="9345441" y="1135698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7B727E7F-ED70-D0AE-FC31-B260C5077B00}"/>
              </a:ext>
            </a:extLst>
          </p:cNvPr>
          <p:cNvSpPr>
            <a:spLocks noChangeAspect="1"/>
          </p:cNvSpPr>
          <p:nvPr/>
        </p:nvSpPr>
        <p:spPr>
          <a:xfrm>
            <a:off x="10290745" y="1701767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1" name="Rectangle: Top Corners One Rounded and One Snipped 10">
            <a:extLst>
              <a:ext uri="{FF2B5EF4-FFF2-40B4-BE49-F238E27FC236}">
                <a16:creationId xmlns:a16="http://schemas.microsoft.com/office/drawing/2014/main" id="{45A983D2-59BF-80AB-809D-39EA316C07EC}"/>
              </a:ext>
            </a:extLst>
          </p:cNvPr>
          <p:cNvSpPr>
            <a:spLocks noChangeAspect="1"/>
          </p:cNvSpPr>
          <p:nvPr/>
        </p:nvSpPr>
        <p:spPr>
          <a:xfrm>
            <a:off x="10290744" y="4635408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23" name="Rectangle: Top Corners One Rounded and One Snipped 22">
            <a:extLst>
              <a:ext uri="{FF2B5EF4-FFF2-40B4-BE49-F238E27FC236}">
                <a16:creationId xmlns:a16="http://schemas.microsoft.com/office/drawing/2014/main" id="{37C495BE-51BD-CCF1-6B0C-71A3A3DF3BD8}"/>
              </a:ext>
            </a:extLst>
          </p:cNvPr>
          <p:cNvSpPr>
            <a:spLocks noChangeAspect="1"/>
          </p:cNvSpPr>
          <p:nvPr/>
        </p:nvSpPr>
        <p:spPr>
          <a:xfrm>
            <a:off x="10896005" y="4810281"/>
            <a:ext cx="834123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2</a:t>
            </a:r>
          </a:p>
        </p:txBody>
      </p:sp>
    </p:spTree>
    <p:extLst>
      <p:ext uri="{BB962C8B-B14F-4D97-AF65-F5344CB8AC3E}">
        <p14:creationId xmlns:p14="http://schemas.microsoft.com/office/powerpoint/2010/main" val="22923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4471-7835-A4A1-483E-82F69CED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470071E-5B84-FE0C-2259-74D22CE8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19955"/>
              </p:ext>
            </p:extLst>
          </p:nvPr>
        </p:nvGraphicFramePr>
        <p:xfrm>
          <a:off x="7052101" y="518022"/>
          <a:ext cx="5060177" cy="625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775">
                  <a:extLst>
                    <a:ext uri="{9D8B030D-6E8A-4147-A177-3AD203B41FA5}">
                      <a16:colId xmlns:a16="http://schemas.microsoft.com/office/drawing/2014/main" val="2531701285"/>
                    </a:ext>
                  </a:extLst>
                </a:gridCol>
                <a:gridCol w="3417402">
                  <a:extLst>
                    <a:ext uri="{9D8B030D-6E8A-4147-A177-3AD203B41FA5}">
                      <a16:colId xmlns:a16="http://schemas.microsoft.com/office/drawing/2014/main" val="4284844113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Categories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3MT Expectation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89352"/>
                  </a:ext>
                </a:extLst>
              </a:tr>
              <a:tr h="821342">
                <a:tc>
                  <a:txBody>
                    <a:bodyPr/>
                    <a:lstStyle/>
                    <a:p>
                      <a:r>
                        <a:rPr lang="en-US" sz="1400" b="1"/>
                        <a:t>1. Content Clarity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10931"/>
                  </a:ext>
                </a:extLst>
              </a:tr>
              <a:tr h="798394">
                <a:tc>
                  <a:txBody>
                    <a:bodyPr/>
                    <a:lstStyle/>
                    <a:p>
                      <a:r>
                        <a:rPr lang="en-US" sz="1400" b="1"/>
                        <a:t>2. Logical Flow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913613"/>
                  </a:ext>
                </a:extLst>
              </a:tr>
              <a:tr h="711836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Project Relevance &amp; Impact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04927"/>
                  </a:ext>
                </a:extLst>
              </a:tr>
              <a:tr h="664069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Engagement 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41517"/>
                  </a:ext>
                </a:extLst>
              </a:tr>
              <a:tr h="705012">
                <a:tc>
                  <a:txBody>
                    <a:bodyPr/>
                    <a:lstStyle/>
                    <a:p>
                      <a:r>
                        <a:rPr lang="en-US" sz="1400" b="1"/>
                        <a:t>5. Slide Design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932381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Delivery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19887"/>
                  </a:ext>
                </a:extLst>
              </a:tr>
              <a:tr h="650421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ADA Closed Caption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754086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r>
                        <a:rPr lang="en-US" sz="14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Duration </a:t>
                      </a:r>
                      <a:endParaRPr lang="en-US" sz="1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6755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89E9BE6-9682-1E57-D455-D04316D6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3MT Expectations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3ABF9-89A2-9CFB-CA66-803A9076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14" y="6290433"/>
            <a:ext cx="1100137" cy="365125"/>
          </a:xfrm>
        </p:spPr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5</a:t>
            </a:fld>
            <a:endParaRPr lang="en-US" noProof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7F64BC-7817-9E0C-2A80-499068040506}"/>
              </a:ext>
            </a:extLst>
          </p:cNvPr>
          <p:cNvSpPr>
            <a:spLocks noGrp="1"/>
          </p:cNvSpPr>
          <p:nvPr/>
        </p:nvSpPr>
        <p:spPr>
          <a:xfrm>
            <a:off x="467583" y="1521571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9BDB40-211F-644B-8BAA-E82FD1AF7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91" y="760321"/>
            <a:ext cx="11277600" cy="365760"/>
          </a:xfrm>
        </p:spPr>
        <p:txBody>
          <a:bodyPr/>
          <a:lstStyle/>
          <a:p>
            <a:r>
              <a:rPr lang="en-US" noProof="0"/>
              <a:t>Team Discussion (by </a:t>
            </a:r>
            <a:r>
              <a:rPr lang="en-US"/>
              <a:t>c</a:t>
            </a:r>
            <a:r>
              <a:rPr lang="en-US" noProof="0" err="1"/>
              <a:t>ategory</a:t>
            </a:r>
            <a:r>
              <a:rPr lang="en-US" noProof="0"/>
              <a:t>)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EC2826EE-B911-2B76-B57C-CF916378B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58" y="1816816"/>
            <a:ext cx="6437383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/>
              <a:t>Review notes within each category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/>
              <a:t>If notes conflict, agree on the approach you will take as a team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/>
              <a:t>If a category has no notes, agree on expectations for this category of your 3MT (replicate/avoid)</a:t>
            </a:r>
          </a:p>
          <a:p>
            <a:pPr>
              <a:spcBef>
                <a:spcPts val="1200"/>
              </a:spcBef>
            </a:pPr>
            <a:endParaRPr lang="en-US" sz="2200"/>
          </a:p>
          <a:p>
            <a:pPr>
              <a:spcBef>
                <a:spcPts val="1200"/>
              </a:spcBef>
            </a:pPr>
            <a:r>
              <a:rPr lang="en-US" sz="2200" b="1"/>
              <a:t>Convert 3MT Expectations board into a file and save it in your MS Teams Channel </a:t>
            </a:r>
          </a:p>
          <a:p>
            <a:pPr>
              <a:spcBef>
                <a:spcPts val="1200"/>
              </a:spcBef>
            </a:pPr>
            <a:endParaRPr lang="en-US" sz="220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A7CE23F-46BD-91A3-8C47-69D137005E64}"/>
              </a:ext>
            </a:extLst>
          </p:cNvPr>
          <p:cNvSpPr txBox="1">
            <a:spLocks/>
          </p:cNvSpPr>
          <p:nvPr/>
        </p:nvSpPr>
        <p:spPr>
          <a:xfrm>
            <a:off x="10962214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4776A-187E-9540-9EA4-8D5781AB769D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11" name="Rectangle: Top Corners One Rounded and One Snipped 10">
            <a:extLst>
              <a:ext uri="{FF2B5EF4-FFF2-40B4-BE49-F238E27FC236}">
                <a16:creationId xmlns:a16="http://schemas.microsoft.com/office/drawing/2014/main" id="{DF515112-9CCE-8A1E-B201-C65CFA876E1D}"/>
              </a:ext>
            </a:extLst>
          </p:cNvPr>
          <p:cNvSpPr>
            <a:spLocks noChangeAspect="1"/>
          </p:cNvSpPr>
          <p:nvPr/>
        </p:nvSpPr>
        <p:spPr>
          <a:xfrm>
            <a:off x="9008072" y="3413453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58DE7842-F4CF-DC56-42A3-457A35D1CF0B}"/>
              </a:ext>
            </a:extLst>
          </p:cNvPr>
          <p:cNvSpPr>
            <a:spLocks noChangeAspect="1"/>
          </p:cNvSpPr>
          <p:nvPr/>
        </p:nvSpPr>
        <p:spPr>
          <a:xfrm>
            <a:off x="10019148" y="3403099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3" name="Rectangle: Top Corners One Rounded and One Snipped 12">
            <a:extLst>
              <a:ext uri="{FF2B5EF4-FFF2-40B4-BE49-F238E27FC236}">
                <a16:creationId xmlns:a16="http://schemas.microsoft.com/office/drawing/2014/main" id="{763EB151-D181-87A1-66F4-ED99BB037960}"/>
              </a:ext>
            </a:extLst>
          </p:cNvPr>
          <p:cNvSpPr>
            <a:spLocks noChangeAspect="1"/>
          </p:cNvSpPr>
          <p:nvPr/>
        </p:nvSpPr>
        <p:spPr>
          <a:xfrm>
            <a:off x="9033714" y="4790114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EA1BA5D5-D699-1A22-A5A5-3226474DFDBE}"/>
              </a:ext>
            </a:extLst>
          </p:cNvPr>
          <p:cNvSpPr>
            <a:spLocks noChangeAspect="1"/>
          </p:cNvSpPr>
          <p:nvPr/>
        </p:nvSpPr>
        <p:spPr>
          <a:xfrm>
            <a:off x="9009728" y="1211036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5" name="Rectangle: Top Corners One Rounded and One Snipped 14">
            <a:extLst>
              <a:ext uri="{FF2B5EF4-FFF2-40B4-BE49-F238E27FC236}">
                <a16:creationId xmlns:a16="http://schemas.microsoft.com/office/drawing/2014/main" id="{E94956AB-7CFD-4276-FD70-467ED8905480}"/>
              </a:ext>
            </a:extLst>
          </p:cNvPr>
          <p:cNvSpPr>
            <a:spLocks noChangeAspect="1"/>
          </p:cNvSpPr>
          <p:nvPr/>
        </p:nvSpPr>
        <p:spPr>
          <a:xfrm>
            <a:off x="10020804" y="1228841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7A44E2DC-4B78-F44E-8B68-BFB8A796FD13}"/>
              </a:ext>
            </a:extLst>
          </p:cNvPr>
          <p:cNvSpPr>
            <a:spLocks noChangeAspect="1"/>
          </p:cNvSpPr>
          <p:nvPr/>
        </p:nvSpPr>
        <p:spPr>
          <a:xfrm>
            <a:off x="10052864" y="2034147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E91F30A9-C62F-6251-21C4-6D03BB32800E}"/>
              </a:ext>
            </a:extLst>
          </p:cNvPr>
          <p:cNvSpPr>
            <a:spLocks noChangeAspect="1"/>
          </p:cNvSpPr>
          <p:nvPr/>
        </p:nvSpPr>
        <p:spPr>
          <a:xfrm>
            <a:off x="10060422" y="5519833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1</a:t>
            </a: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4E92284F-08B2-B7D3-3E55-347940A0D89B}"/>
              </a:ext>
            </a:extLst>
          </p:cNvPr>
          <p:cNvSpPr>
            <a:spLocks noChangeAspect="1"/>
          </p:cNvSpPr>
          <p:nvPr/>
        </p:nvSpPr>
        <p:spPr>
          <a:xfrm>
            <a:off x="11099606" y="5537846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2</a:t>
            </a: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0E80504D-A806-D58C-60A3-06CE0805ABA8}"/>
              </a:ext>
            </a:extLst>
          </p:cNvPr>
          <p:cNvSpPr>
            <a:spLocks noChangeAspect="1"/>
          </p:cNvSpPr>
          <p:nvPr/>
        </p:nvSpPr>
        <p:spPr>
          <a:xfrm>
            <a:off x="8975678" y="1984914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EE1018F6-8878-31FE-B3A7-A7CBA0B6DEB9}"/>
              </a:ext>
            </a:extLst>
          </p:cNvPr>
          <p:cNvSpPr>
            <a:spLocks noChangeAspect="1"/>
          </p:cNvSpPr>
          <p:nvPr/>
        </p:nvSpPr>
        <p:spPr>
          <a:xfrm>
            <a:off x="9000615" y="4142626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A8545730-2CEE-D133-F293-4B11E1B85627}"/>
              </a:ext>
            </a:extLst>
          </p:cNvPr>
          <p:cNvSpPr>
            <a:spLocks noChangeAspect="1"/>
          </p:cNvSpPr>
          <p:nvPr/>
        </p:nvSpPr>
        <p:spPr>
          <a:xfrm>
            <a:off x="10002813" y="4130784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0" name="Rectangle: Top Corners One Rounded and One Snipped 19">
            <a:extLst>
              <a:ext uri="{FF2B5EF4-FFF2-40B4-BE49-F238E27FC236}">
                <a16:creationId xmlns:a16="http://schemas.microsoft.com/office/drawing/2014/main" id="{2D87EBFC-CCF1-529E-99C0-2BAB7326034A}"/>
              </a:ext>
            </a:extLst>
          </p:cNvPr>
          <p:cNvSpPr>
            <a:spLocks noChangeAspect="1"/>
          </p:cNvSpPr>
          <p:nvPr/>
        </p:nvSpPr>
        <p:spPr>
          <a:xfrm>
            <a:off x="9020667" y="5519834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1" name="Rectangle: Top Corners One Rounded and One Snipped 20">
            <a:extLst>
              <a:ext uri="{FF2B5EF4-FFF2-40B4-BE49-F238E27FC236}">
                <a16:creationId xmlns:a16="http://schemas.microsoft.com/office/drawing/2014/main" id="{00476099-6355-0237-9640-03C68E7531AB}"/>
              </a:ext>
            </a:extLst>
          </p:cNvPr>
          <p:cNvSpPr>
            <a:spLocks noChangeAspect="1"/>
          </p:cNvSpPr>
          <p:nvPr/>
        </p:nvSpPr>
        <p:spPr>
          <a:xfrm>
            <a:off x="10052864" y="4790114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1368FEF3-2086-A152-EA4E-2BE00B809195}"/>
              </a:ext>
            </a:extLst>
          </p:cNvPr>
          <p:cNvSpPr>
            <a:spLocks noChangeAspect="1"/>
          </p:cNvSpPr>
          <p:nvPr/>
        </p:nvSpPr>
        <p:spPr>
          <a:xfrm>
            <a:off x="11082571" y="2002734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>
                <a:solidFill>
                  <a:schemeClr val="tx1"/>
                </a:solidFill>
              </a:rPr>
              <a:t>Team 4</a:t>
            </a:r>
          </a:p>
        </p:txBody>
      </p:sp>
      <p:sp>
        <p:nvSpPr>
          <p:cNvPr id="23" name="Rectangle: Top Corners One Rounded and One Snipped 22">
            <a:extLst>
              <a:ext uri="{FF2B5EF4-FFF2-40B4-BE49-F238E27FC236}">
                <a16:creationId xmlns:a16="http://schemas.microsoft.com/office/drawing/2014/main" id="{F1DFDE9E-0B11-9E31-FAE2-C2BFBFBCBD6E}"/>
              </a:ext>
            </a:extLst>
          </p:cNvPr>
          <p:cNvSpPr>
            <a:spLocks noChangeAspect="1"/>
          </p:cNvSpPr>
          <p:nvPr/>
        </p:nvSpPr>
        <p:spPr>
          <a:xfrm>
            <a:off x="11126074" y="1228840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24" name="Rectangle: Top Corners One Rounded and One Snipped 23">
            <a:extLst>
              <a:ext uri="{FF2B5EF4-FFF2-40B4-BE49-F238E27FC236}">
                <a16:creationId xmlns:a16="http://schemas.microsoft.com/office/drawing/2014/main" id="{F401444A-7DD3-B904-8E01-23A8E3486B25}"/>
              </a:ext>
            </a:extLst>
          </p:cNvPr>
          <p:cNvSpPr>
            <a:spLocks noChangeAspect="1"/>
          </p:cNvSpPr>
          <p:nvPr/>
        </p:nvSpPr>
        <p:spPr>
          <a:xfrm>
            <a:off x="11076655" y="3413452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Team 3</a:t>
            </a:r>
          </a:p>
        </p:txBody>
      </p:sp>
      <p:sp>
        <p:nvSpPr>
          <p:cNvPr id="25" name="Rectangle: Top Corners One Rounded and One Snipped 24">
            <a:extLst>
              <a:ext uri="{FF2B5EF4-FFF2-40B4-BE49-F238E27FC236}">
                <a16:creationId xmlns:a16="http://schemas.microsoft.com/office/drawing/2014/main" id="{DD8A2F27-2EA6-0409-FD43-AA800626700D}"/>
              </a:ext>
            </a:extLst>
          </p:cNvPr>
          <p:cNvSpPr>
            <a:spLocks noChangeAspect="1"/>
          </p:cNvSpPr>
          <p:nvPr/>
        </p:nvSpPr>
        <p:spPr>
          <a:xfrm>
            <a:off x="9000615" y="2750769"/>
            <a:ext cx="823696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Entire Team </a:t>
            </a:r>
          </a:p>
        </p:txBody>
      </p:sp>
      <p:sp>
        <p:nvSpPr>
          <p:cNvPr id="28" name="Rectangle: Top Corners One Rounded and One Snipped 27">
            <a:extLst>
              <a:ext uri="{FF2B5EF4-FFF2-40B4-BE49-F238E27FC236}">
                <a16:creationId xmlns:a16="http://schemas.microsoft.com/office/drawing/2014/main" id="{D73A288C-6627-7A09-54B2-B621B2F5D12D}"/>
              </a:ext>
            </a:extLst>
          </p:cNvPr>
          <p:cNvSpPr>
            <a:spLocks noChangeAspect="1"/>
          </p:cNvSpPr>
          <p:nvPr/>
        </p:nvSpPr>
        <p:spPr>
          <a:xfrm>
            <a:off x="9044217" y="6185692"/>
            <a:ext cx="825352" cy="520825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FF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Entire Team</a:t>
            </a:r>
          </a:p>
        </p:txBody>
      </p:sp>
    </p:spTree>
    <p:extLst>
      <p:ext uri="{BB962C8B-B14F-4D97-AF65-F5344CB8AC3E}">
        <p14:creationId xmlns:p14="http://schemas.microsoft.com/office/powerpoint/2010/main" val="352131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7067-E1BA-A285-577C-3F1DFF518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54249-6F82-6A7B-6394-C3405D2C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" y="54498"/>
            <a:ext cx="11266714" cy="589032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Our 3MT PPT Initiation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37DFB-868F-248A-ED3F-AE62136A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14" y="6290433"/>
            <a:ext cx="1100137" cy="365125"/>
          </a:xfrm>
        </p:spPr>
        <p:txBody>
          <a:bodyPr/>
          <a:lstStyle/>
          <a:p>
            <a:fld id="{F994776A-187E-9540-9EA4-8D5781AB769D}" type="slidenum">
              <a:rPr lang="en-US" noProof="0" smtClean="0">
                <a:latin typeface="Arial"/>
                <a:cs typeface="Arial"/>
              </a:rPr>
              <a:pPr/>
              <a:t>6</a:t>
            </a:fld>
            <a:endParaRPr lang="en-US" noProof="0">
              <a:latin typeface="Arial"/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868B0E-D89A-DFF2-6C48-F6AA046AA63D}"/>
              </a:ext>
            </a:extLst>
          </p:cNvPr>
          <p:cNvSpPr>
            <a:spLocks noGrp="1"/>
          </p:cNvSpPr>
          <p:nvPr/>
        </p:nvSpPr>
        <p:spPr>
          <a:xfrm>
            <a:off x="467496" y="1543324"/>
            <a:ext cx="7353742" cy="445470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0944C9-0585-2C96-31B8-14F789C9C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91" y="760321"/>
            <a:ext cx="11277600" cy="365760"/>
          </a:xfrm>
        </p:spPr>
        <p:txBody>
          <a:bodyPr/>
          <a:lstStyle/>
          <a:p>
            <a:r>
              <a:rPr lang="en-US" noProof="0"/>
              <a:t>Deliverables  - TA submits on your behalf by 03/06/2026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FED3F26-33E7-00FF-D8D2-CF2B1C35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32" y="2044863"/>
            <a:ext cx="742807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/>
              <a:t>3MT PPT initiation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/>
              <a:t>CRP branding colors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/>
              <a:t>3MT title and logos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/>
              <a:t>Rough </a:t>
            </a:r>
            <a:r>
              <a:rPr lang="en-US" sz="2200">
                <a:ea typeface="+mn-lt"/>
                <a:cs typeface="+mn-lt"/>
              </a:rPr>
              <a:t>slide layouts with clear placeholders</a:t>
            </a:r>
            <a:r>
              <a:rPr lang="en-US" sz="2200"/>
              <a:t> (editable)</a:t>
            </a:r>
          </a:p>
          <a:p>
            <a:pPr>
              <a:spcBef>
                <a:spcPts val="1200"/>
              </a:spcBef>
            </a:pPr>
            <a:endParaRPr lang="en-US" sz="2200"/>
          </a:p>
          <a:p>
            <a:pPr>
              <a:spcBef>
                <a:spcPts val="1200"/>
              </a:spcBef>
            </a:pPr>
            <a:r>
              <a:rPr lang="en-US" sz="2200" b="1"/>
              <a:t>Save 3MT PPT in your MS Teams Channel.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8A57139-1FA2-5A29-76C8-C8F04606A26C}"/>
              </a:ext>
            </a:extLst>
          </p:cNvPr>
          <p:cNvSpPr txBox="1">
            <a:spLocks/>
          </p:cNvSpPr>
          <p:nvPr/>
        </p:nvSpPr>
        <p:spPr>
          <a:xfrm>
            <a:off x="10962214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4776A-187E-9540-9EA4-8D5781AB769D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5003F-5185-5378-14DE-5A543C2A255D}"/>
              </a:ext>
            </a:extLst>
          </p:cNvPr>
          <p:cNvSpPr txBox="1"/>
          <p:nvPr/>
        </p:nvSpPr>
        <p:spPr>
          <a:xfrm>
            <a:off x="51876" y="5709334"/>
            <a:ext cx="7301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b="1" i="1"/>
              <a:t>Note</a:t>
            </a:r>
            <a:r>
              <a:rPr lang="en-US" sz="1800" i="1"/>
              <a:t>: Script</a:t>
            </a:r>
            <a:r>
              <a:rPr lang="en-US" i="1"/>
              <a:t> and </a:t>
            </a:r>
            <a:r>
              <a:rPr lang="en-US" sz="1800" i="1"/>
              <a:t>recording for 3MT PPT </a:t>
            </a:r>
            <a:r>
              <a:rPr lang="en-US" i="1"/>
              <a:t>initiation are </a:t>
            </a:r>
            <a:r>
              <a:rPr lang="en-US" sz="1800" i="1"/>
              <a:t>not required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8C948D-7BE6-50E1-41DF-D767AFB5DA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735" y="266371"/>
            <a:ext cx="2057062" cy="11580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CF489D-F1CC-F8F0-D7F7-DAEED9BDB2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735" y="1471731"/>
            <a:ext cx="2057062" cy="11570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C4CB4B-7444-1B9C-DD14-0B791796B7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735" y="3928976"/>
            <a:ext cx="2057063" cy="11570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71231B-06C8-3089-7D46-5C7262B80B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735" y="5133336"/>
            <a:ext cx="2057062" cy="11570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1BC743-6AAF-97BD-CB2D-3F0F86453B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72768" y="2381890"/>
            <a:ext cx="1651736" cy="1687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64C542-2C2A-6727-876A-432119BD79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542" y="2713556"/>
            <a:ext cx="2047255" cy="1151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DA589-D387-FD9A-EAE2-AF5E1EB12F54}"/>
              </a:ext>
            </a:extLst>
          </p:cNvPr>
          <p:cNvSpPr txBox="1"/>
          <p:nvPr/>
        </p:nvSpPr>
        <p:spPr>
          <a:xfrm>
            <a:off x="7556128" y="6288068"/>
            <a:ext cx="2516954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50">
                <a:ea typeface="+mn-lt"/>
                <a:cs typeface="+mn-lt"/>
              </a:rPr>
              <a:t>The 3MT PPT visual  shown for reference. It is not a template to copy.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48428-E65E-3D54-5EEF-BA8F23F7057A}"/>
              </a:ext>
            </a:extLst>
          </p:cNvPr>
          <p:cNvSpPr txBox="1"/>
          <p:nvPr/>
        </p:nvSpPr>
        <p:spPr>
          <a:xfrm>
            <a:off x="10044685" y="4069587"/>
            <a:ext cx="1832119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50">
                <a:ea typeface="+mn-lt"/>
                <a:cs typeface="+mn-lt"/>
              </a:rPr>
              <a:t>The Team 3MT Expectations screenshot for 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7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33" y="2448622"/>
            <a:ext cx="7763458" cy="592834"/>
          </a:xfrm>
        </p:spPr>
        <p:txBody>
          <a:bodyPr/>
          <a:lstStyle/>
          <a:p>
            <a:r>
              <a:rPr lang="en-US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c341f6e3-fb09-4650-a838-d101abc9569d">
      <Url xsi:nil="true"/>
      <Description xsi:nil="true"/>
    </Link>
    <lcf76f155ced4ddcb4097134ff3c332f xmlns="c341f6e3-fb09-4650-a838-d101abc9569d">
      <Terms xmlns="http://schemas.microsoft.com/office/infopath/2007/PartnerControls"/>
    </lcf76f155ced4ddcb4097134ff3c332f>
    <TaxCatchAll xmlns="d2874cc7-49d1-42fd-9361-c5e704958e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5BE9D9F79594D89905C2FDF5FC84D" ma:contentTypeVersion="14" ma:contentTypeDescription="Create a new document." ma:contentTypeScope="" ma:versionID="0da10247ecacd4842ab34b81bea52943">
  <xsd:schema xmlns:xsd="http://www.w3.org/2001/XMLSchema" xmlns:xs="http://www.w3.org/2001/XMLSchema" xmlns:p="http://schemas.microsoft.com/office/2006/metadata/properties" xmlns:ns2="c341f6e3-fb09-4650-a838-d101abc9569d" xmlns:ns3="d2874cc7-49d1-42fd-9361-c5e704958ea4" targetNamespace="http://schemas.microsoft.com/office/2006/metadata/properties" ma:root="true" ma:fieldsID="fd72787c41d6797ae5d951e243f9539b" ns2:_="" ns3:_="">
    <xsd:import namespace="c341f6e3-fb09-4650-a838-d101abc9569d"/>
    <xsd:import namespace="d2874cc7-49d1-42fd-9361-c5e704958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ink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1f6e3-fb09-4650-a838-d101abc95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ink" ma:index="1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74cc7-49d1-42fd-9361-c5e704958ea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6ce4278-d3ae-45fb-8882-cb796577bdc6}" ma:internalName="TaxCatchAll" ma:showField="CatchAllData" ma:web="d2874cc7-49d1-42fd-9361-c5e704958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2874cc7-49d1-42fd-9361-c5e704958ea4"/>
    <ds:schemaRef ds:uri="c341f6e3-fb09-4650-a838-d101abc9569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88608-B7FF-4221-9972-ED54CFDFFAE5}">
  <ds:schemaRefs>
    <ds:schemaRef ds:uri="c341f6e3-fb09-4650-a838-d101abc9569d"/>
    <ds:schemaRef ds:uri="d2874cc7-49d1-42fd-9361-c5e704958e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391</Words>
  <Application>Microsoft Macintosh PowerPoint</Application>
  <PresentationFormat>Widescreen</PresentationFormat>
  <Paragraphs>102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Acumin Pro Medium</vt:lpstr>
      <vt:lpstr>Acumin Pro Semibold</vt:lpstr>
      <vt:lpstr>Franklin Gothic Book</vt:lpstr>
      <vt:lpstr>Calibri</vt:lpstr>
      <vt:lpstr>Acumin Pro SemiCondensed</vt:lpstr>
      <vt:lpstr>Franklin Gothic Medium Cond</vt:lpstr>
      <vt:lpstr>Wingdings</vt:lpstr>
      <vt:lpstr>Franklin Gothic Medium</vt:lpstr>
      <vt:lpstr>Arial</vt:lpstr>
      <vt:lpstr>Acumin Pro Condensed Semibold</vt:lpstr>
      <vt:lpstr>Acumin Pro</vt:lpstr>
      <vt:lpstr>Acumin Pro ExtraCondensed</vt:lpstr>
      <vt:lpstr>Office Theme</vt:lpstr>
      <vt:lpstr>3MT PPT Initiation</vt:lpstr>
      <vt:lpstr>Agenda</vt:lpstr>
      <vt:lpstr>3MT Purpose</vt:lpstr>
      <vt:lpstr>3MT Critique Insights</vt:lpstr>
      <vt:lpstr>3MT Expectations</vt:lpstr>
      <vt:lpstr>Our 3MT PPT Initiation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INDY TA ORIENTATION</dc:title>
  <dc:creator>Bryce Castle</dc:creator>
  <cp:lastModifiedBy>Michael Patrick Wolf</cp:lastModifiedBy>
  <cp:revision>3</cp:revision>
  <dcterms:created xsi:type="dcterms:W3CDTF">2024-08-16T16:54:01Z</dcterms:created>
  <dcterms:modified xsi:type="dcterms:W3CDTF">2026-02-19T17:51:45Z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0x010100D3A5BE9D9F79594D89905C2FDF5FC84D</vt:lpwstr>
  </property>
  <property fmtid="{D5CDD505-2E9C-101B-9397-08002B2CF9AE}" pid="3" name="MediaServiceImageTags">
    <vt:lpwstr/>
  </property>
  <property fmtid="{D5CDD505-2E9C-101B-9397-08002B2CF9AE}" pid="4" name="MSIP_Label_f7606f69-b0ae-4874-be30-7d43a3c7be10_Enabled">
    <vt:lpwstr>true</vt:lpwstr>
  </property>
  <property fmtid="{D5CDD505-2E9C-101B-9397-08002B2CF9AE}" pid="5" name="MSIP_Label_f7606f69-b0ae-4874-be30-7d43a3c7be10_SetDate">
    <vt:lpwstr>2025-03-23T20:37:04Z</vt:lpwstr>
  </property>
  <property fmtid="{D5CDD505-2E9C-101B-9397-08002B2CF9AE}" pid="6" name="MSIP_Label_f7606f69-b0ae-4874-be30-7d43a3c7be10_Method">
    <vt:lpwstr>Standard</vt:lpwstr>
  </property>
  <property fmtid="{D5CDD505-2E9C-101B-9397-08002B2CF9AE}" pid="7" name="MSIP_Label_f7606f69-b0ae-4874-be30-7d43a3c7be10_Name">
    <vt:lpwstr>defa4170-0d19-0005-0001-bc88714345d2</vt:lpwstr>
  </property>
  <property fmtid="{D5CDD505-2E9C-101B-9397-08002B2CF9AE}" pid="8" name="MSIP_Label_f7606f69-b0ae-4874-be30-7d43a3c7be10_SiteId">
    <vt:lpwstr>4130bd39-7c53-419c-b1e5-8758d6d63f21</vt:lpwstr>
  </property>
  <property fmtid="{D5CDD505-2E9C-101B-9397-08002B2CF9AE}" pid="9" name="MSIP_Label_f7606f69-b0ae-4874-be30-7d43a3c7be10_ActionId">
    <vt:lpwstr>1ce155ac-e5fe-460e-9060-c2c5b636142f</vt:lpwstr>
  </property>
  <property fmtid="{D5CDD505-2E9C-101B-9397-08002B2CF9AE}" pid="10" name="MSIP_Label_f7606f69-b0ae-4874-be30-7d43a3c7be10_ContentBits">
    <vt:lpwstr>0</vt:lpwstr>
  </property>
  <property fmtid="{D5CDD505-2E9C-101B-9397-08002B2CF9AE}" pid="11" name="MSIP_Label_f7606f69-b0ae-4874-be30-7d43a3c7be10_Tag">
    <vt:lpwstr>10, 3, 0, 1</vt:lpwstr>
  </property>
</Properties>
</file>